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256" r:id="rId2"/>
    <p:sldId id="283" r:id="rId3"/>
    <p:sldId id="284" r:id="rId4"/>
    <p:sldId id="297" r:id="rId5"/>
    <p:sldId id="298" r:id="rId6"/>
    <p:sldId id="294" r:id="rId7"/>
    <p:sldId id="286" r:id="rId8"/>
    <p:sldId id="265" r:id="rId9"/>
    <p:sldId id="288" r:id="rId10"/>
    <p:sldId id="285" r:id="rId11"/>
    <p:sldId id="292" r:id="rId12"/>
    <p:sldId id="295" r:id="rId13"/>
    <p:sldId id="289" r:id="rId14"/>
    <p:sldId id="296" r:id="rId15"/>
    <p:sldId id="258" r:id="rId16"/>
    <p:sldId id="287" r:id="rId17"/>
    <p:sldId id="282" r:id="rId18"/>
    <p:sldId id="25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y" initials="k" lastIdx="1" clrIdx="0">
    <p:extLst>
      <p:ext uri="{19B8F6BF-5375-455C-9EA6-DF929625EA0E}">
        <p15:presenceInfo xmlns:p15="http://schemas.microsoft.com/office/powerpoint/2012/main" userId="k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94660"/>
  </p:normalViewPr>
  <p:slideViewPr>
    <p:cSldViewPr>
      <p:cViewPr varScale="1">
        <p:scale>
          <a:sx n="70" d="100"/>
          <a:sy n="70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4C99C-8F51-47BC-A627-3827F50DBEB8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3D1EB-6013-4D88-B744-BC91816B3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8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качестве </a:t>
            </a:r>
            <a:r>
              <a:rPr lang="ru-RU" dirty="0" err="1" smtClean="0"/>
              <a:t>альтеранативы</a:t>
            </a:r>
            <a:r>
              <a:rPr lang="ru-RU" dirty="0" smtClean="0"/>
              <a:t> мы предлагаем использовать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апк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D1EB-6013-4D88-B744-BC91816B34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Пояснить</a:t>
            </a:r>
            <a:r>
              <a:rPr lang="ru-RU" baseline="0" dirty="0" smtClean="0"/>
              <a:t> что у нас уже имеется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D1EB-6013-4D88-B744-BC91816B34A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2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Добавиьть</a:t>
            </a:r>
            <a:r>
              <a:rPr lang="ru-RU" baseline="0" dirty="0" smtClean="0"/>
              <a:t> цифры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D1EB-6013-4D88-B744-BC91816B34A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711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продажах таких то и цене такой то мы окупимся за </a:t>
            </a:r>
            <a:r>
              <a:rPr lang="ru-RU" dirty="0" err="1" smtClean="0"/>
              <a:t>столькото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D1EB-6013-4D88-B744-BC91816B34A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6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9B9C7252-B228-49BF-A45A-6348EEFF3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8995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4786-71A6-481F-AE6B-0CC372C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8532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3633-38A1-4144-B446-3B9CEBEA8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1025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2EF0-7039-4D06-99D6-7B1CF44F8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225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E724648-8640-4C9E-A88B-B639B429F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2068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C88D-4468-4CB4-BF7A-4403337D5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0319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E0D-9FC0-45BD-BAEC-B96C7D74D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42129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607D-A9C8-4A7B-B96C-DDB2CA936E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6089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1624-4A7A-4845-965B-2448CBA97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3819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7256-E1C3-4384-B109-B75E75F3A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8114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1505-BA6C-4231-B255-6AEAA4FF74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9302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F65FA36-D2FB-4419-A262-0D7AA065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8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armazia@yandex.ru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76200"/>
            <a:ext cx="9601200" cy="64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914400"/>
            <a:ext cx="8915400" cy="18288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Разработка инновационного аппаратно-программного комплекса для выполнения функциональных медицинских тестов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последующей системой мониторинга на основе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создаваемого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регистра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534400" cy="16916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Исполнитель: Токмачев Роман Евгеньевич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руководитель: Зав. кафедрой клинической фармакологии, профессор, д.м.н.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Батищева Галина Александровна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Зав. кафедрой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факультетской терапии,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профессор, д.м.н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Будневский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А.В.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68800"/>
            <a:ext cx="3733800" cy="2489200"/>
          </a:xfrm>
          <a:prstGeom prst="rect">
            <a:avLst/>
          </a:prstGeom>
        </p:spPr>
      </p:pic>
      <p:pic>
        <p:nvPicPr>
          <p:cNvPr id="5" name="Picture 4" descr="http://www.operbank.ru/images/img_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02" y="102762"/>
            <a:ext cx="1821126" cy="20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habrastorage.org/storage2/236/551/ee2/236551ee254d9648eae3d50e3d1276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25" y="2196623"/>
            <a:ext cx="2000697" cy="19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688" y="97075"/>
            <a:ext cx="8215905" cy="1255776"/>
          </a:xfrm>
        </p:spPr>
        <p:txBody>
          <a:bodyPr>
            <a:normAutofit/>
          </a:bodyPr>
          <a:lstStyle/>
          <a:p>
            <a:r>
              <a:rPr lang="ru-RU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АПК используется:</a:t>
            </a:r>
            <a:endParaRPr lang="ru-RU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341" y="1295400"/>
            <a:ext cx="7848600" cy="4992163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Тест 6-минутной ходьбы</a:t>
            </a:r>
            <a:r>
              <a:rPr lang="ru-RU" sz="2400" dirty="0" smtClean="0"/>
              <a:t> (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точность измерения пройденного расстояния</a:t>
            </a:r>
            <a:r>
              <a:rPr lang="ru-RU" sz="2400" dirty="0" smtClean="0"/>
              <a:t> с помощью АПК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 см</a:t>
            </a:r>
            <a:r>
              <a:rPr lang="ru-RU" sz="2400" dirty="0" smtClean="0"/>
              <a:t>). </a:t>
            </a:r>
          </a:p>
          <a:p>
            <a:r>
              <a:rPr lang="ru-RU" sz="3200" dirty="0" err="1" smtClean="0"/>
              <a:t>Пульсоксиметрия</a:t>
            </a:r>
            <a:r>
              <a:rPr lang="ru-RU" sz="3200" dirty="0" smtClean="0"/>
              <a:t> </a:t>
            </a:r>
            <a:r>
              <a:rPr lang="ru-RU" sz="2400" dirty="0" smtClean="0"/>
              <a:t>(измерение ЧСС и </a:t>
            </a:r>
            <a:r>
              <a:rPr lang="ru-RU" sz="2400" dirty="0" err="1" smtClean="0"/>
              <a:t>оксигенации</a:t>
            </a:r>
            <a:r>
              <a:rPr lang="ru-RU" sz="2400" dirty="0" smtClean="0"/>
              <a:t> </a:t>
            </a:r>
            <a:r>
              <a:rPr lang="ru-RU" sz="2400" dirty="0" smtClean="0"/>
              <a:t>крови: точность сопоставима со стационарными </a:t>
            </a:r>
            <a:r>
              <a:rPr lang="ru-RU" sz="2400" dirty="0" err="1" smtClean="0"/>
              <a:t>пульсоксиметрами</a:t>
            </a:r>
            <a:r>
              <a:rPr lang="ru-RU" sz="2400" dirty="0" smtClean="0"/>
              <a:t>)</a:t>
            </a:r>
            <a:endParaRPr lang="ru-RU" sz="2400" dirty="0" smtClean="0"/>
          </a:p>
          <a:p>
            <a:r>
              <a:rPr lang="ru-RU" sz="3200" dirty="0" smtClean="0"/>
              <a:t>Миография</a:t>
            </a:r>
            <a:r>
              <a:rPr lang="ru-RU" sz="2400" dirty="0" smtClean="0"/>
              <a:t> (участие вспомогательной </a:t>
            </a:r>
            <a:r>
              <a:rPr lang="ru-RU" sz="2400" dirty="0" err="1" smtClean="0"/>
              <a:t>мускулутары</a:t>
            </a:r>
            <a:r>
              <a:rPr lang="ru-RU" sz="2400" dirty="0" smtClean="0"/>
              <a:t> в акте дыхания)</a:t>
            </a:r>
            <a:r>
              <a:rPr lang="ru-RU" sz="2400" i="1" dirty="0" smtClean="0">
                <a:solidFill>
                  <a:srgbClr val="0070C0"/>
                </a:solidFill>
              </a:rPr>
              <a:t>- Аналог теста по Боргу: (сам тест дает не</a:t>
            </a:r>
            <a:r>
              <a:rPr lang="ru-RU" sz="2400" i="1" dirty="0" smtClean="0"/>
              <a:t> </a:t>
            </a:r>
            <a:r>
              <a:rPr lang="ru-RU" sz="2400" i="1" dirty="0" smtClean="0">
                <a:solidFill>
                  <a:srgbClr val="0070C0"/>
                </a:solidFill>
              </a:rPr>
              <a:t>объективную</a:t>
            </a:r>
            <a:r>
              <a:rPr lang="ru-RU" sz="2400" dirty="0" smtClean="0"/>
              <a:t>,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а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субъективную</a:t>
            </a:r>
            <a:r>
              <a:rPr lang="ru-RU" sz="2400" dirty="0" smtClean="0"/>
              <a:t> </a:t>
            </a:r>
            <a:r>
              <a:rPr lang="ru-RU" sz="2400" dirty="0" smtClean="0"/>
              <a:t>информацию </a:t>
            </a:r>
            <a:r>
              <a:rPr lang="ru-RU" sz="2400" dirty="0" smtClean="0"/>
              <a:t>об одышке).</a:t>
            </a:r>
          </a:p>
          <a:p>
            <a:r>
              <a:rPr lang="ru-RU" sz="3200" dirty="0" smtClean="0"/>
              <a:t>Регистрация ЭКГ.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98718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33030.ru/media/img/articles/30735651-5c9b-462c-82af-ca1caf1894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46482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89129" y="109891"/>
            <a:ext cx="7924800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/>
              <a:t> Создаваемый АПК и регистр потенциально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использован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896" y="228600"/>
            <a:ext cx="304800" cy="2407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191981"/>
              </p:ext>
            </p:extLst>
          </p:nvPr>
        </p:nvGraphicFramePr>
        <p:xfrm>
          <a:off x="443553" y="1143000"/>
          <a:ext cx="8229600" cy="36793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229600"/>
              </a:tblGrid>
              <a:tr h="4949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Структурная</a:t>
                      </a:r>
                      <a:r>
                        <a:rPr lang="ru-RU" baseline="0" dirty="0" smtClean="0"/>
                        <a:t> форма потенциального клиента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23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Кардиологическими, кардиохирургическими, пульмонологическими отделениями и кабинетами стационаров и поликлиник: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50000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 РФ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92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ВОП, терапевтами, осуществляющими профилактические осмотры и </a:t>
                      </a:r>
                      <a:r>
                        <a:rPr lang="ru-RU" sz="1800" dirty="0" err="1" smtClean="0"/>
                        <a:t>диспасеризацию</a:t>
                      </a:r>
                      <a:r>
                        <a:rPr lang="ru-RU" sz="1800" dirty="0" smtClean="0"/>
                        <a:t>: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более 10000 в РФ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984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Реабилитационными центрами,</a:t>
                      </a:r>
                      <a:r>
                        <a:rPr lang="ru-RU" sz="1800" baseline="0" dirty="0" smtClean="0"/>
                        <a:t> специализированные диспансерами: 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более 1000 в РФ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92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Научно-исследовательскими центрами, </a:t>
                      </a:r>
                      <a:r>
                        <a:rPr lang="ru-RU" sz="1800" dirty="0" err="1" smtClean="0"/>
                        <a:t>ЦНИЛами</a:t>
                      </a:r>
                      <a:r>
                        <a:rPr lang="ru-RU" sz="1800" dirty="0" smtClean="0"/>
                        <a:t>, лабораториями фармацевтических компаний: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более 1000 в РФ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3933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роизводитель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Технически АПК прост- тестовый экземпляр собран самостоятельно</a:t>
            </a:r>
          </a:p>
          <a:p>
            <a:r>
              <a:rPr lang="ru-RU" sz="2800" dirty="0" smtClean="0"/>
              <a:t>Возможно, создание малого предприятия на базе университета</a:t>
            </a:r>
          </a:p>
          <a:p>
            <a:r>
              <a:rPr lang="ru-RU" sz="2800" dirty="0" smtClean="0"/>
              <a:t>Использование мощностей имеющихся предприятий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648124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31" y="3534798"/>
            <a:ext cx="2414954" cy="3324113"/>
          </a:xfrm>
          <a:prstGeom prst="rect">
            <a:avLst/>
          </a:prstGeom>
        </p:spPr>
      </p:pic>
      <p:pic>
        <p:nvPicPr>
          <p:cNvPr id="4" name="Picture 2" descr="http://agnc.ru/images/20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14" y="470695"/>
            <a:ext cx="1685793" cy="16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cheba.ru/pix/logo_cache/18563_small_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8088"/>
            <a:ext cx="1795937" cy="17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riphit.ru/userfiles/image/logo_aviakompanii/pol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39" y="740685"/>
            <a:ext cx="2569136" cy="8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24718"/>
            <a:ext cx="5943600" cy="7985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нашей продукции </a:t>
            </a:r>
            <a:r>
              <a:rPr lang="ru-RU" dirty="0" err="1" smtClean="0"/>
              <a:t>заинтересованны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22" y="1869661"/>
            <a:ext cx="8789585" cy="17436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БСМП №1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Воронежский областной диагностический центр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Государственный научный центр РФ –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Институт медико-биологических проблем РАН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Воронежский областной физкультурный диспансер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798"/>
            <a:ext cx="2514600" cy="3461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38" y="3534798"/>
            <a:ext cx="2414954" cy="3402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93" y="4682984"/>
            <a:ext cx="2435795" cy="3352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05" y="4648200"/>
            <a:ext cx="2378632" cy="32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83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Линейка продуктов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Разработаны различные варианты комплектации АПК:</a:t>
            </a:r>
          </a:p>
          <a:p>
            <a:pPr marL="457200" indent="-457200">
              <a:buAutoNum type="arabicParenR"/>
            </a:pPr>
            <a:r>
              <a:rPr lang="ru-RU" dirty="0" smtClean="0"/>
              <a:t>Для медицинских организаций </a:t>
            </a:r>
          </a:p>
          <a:p>
            <a:pPr marL="457200" indent="-457200">
              <a:buAutoNum type="arabicParenR"/>
            </a:pPr>
            <a:r>
              <a:rPr lang="ru-RU" dirty="0" smtClean="0"/>
              <a:t>Для использования в спортивных залах, фитнесс-центрах (измеряет количество потраченных калорий)</a:t>
            </a:r>
          </a:p>
          <a:p>
            <a:pPr marL="457200" indent="-457200">
              <a:buAutoNum type="arabicParenR"/>
            </a:pPr>
            <a:r>
              <a:rPr lang="ru-RU" dirty="0" smtClean="0"/>
              <a:t>Для розничной торговли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769183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Интеллектуальная собственность</a:t>
            </a: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685800" y="2093976"/>
            <a:ext cx="7162800" cy="3657600"/>
          </a:xfrm>
        </p:spPr>
        <p:txBody>
          <a:bodyPr/>
          <a:lstStyle/>
          <a:p>
            <a:r>
              <a:rPr lang="ru-RU" dirty="0" smtClean="0"/>
              <a:t>Планируется получение патента на изобретение, на методику.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Планируется оформление </a:t>
            </a:r>
            <a:r>
              <a:rPr lang="ru-RU" dirty="0"/>
              <a:t>свидетельства </a:t>
            </a:r>
            <a:r>
              <a:rPr lang="ru-RU" dirty="0" smtClean="0"/>
              <a:t>о регистрации программы для ЭВМ.</a:t>
            </a:r>
          </a:p>
        </p:txBody>
      </p:sp>
      <p:pic>
        <p:nvPicPr>
          <p:cNvPr id="7170" name="Picture 2" descr="http://www.sstu.ru/files/press/images/pat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4267200"/>
            <a:ext cx="39338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rada.com.ua/wp-content/uploads/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00437"/>
            <a:ext cx="5379616" cy="37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453"/>
            <a:ext cx="7772400" cy="810768"/>
          </a:xfrm>
        </p:spPr>
        <p:txBody>
          <a:bodyPr/>
          <a:lstStyle/>
          <a:p>
            <a:pPr algn="ctr"/>
            <a:r>
              <a:rPr lang="ru-RU" dirty="0" smtClean="0"/>
              <a:t>Окупаемость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843915"/>
            <a:ext cx="6400800" cy="469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Планируется создание малого инновационного предприятия</a:t>
            </a:r>
          </a:p>
          <a:p>
            <a:pPr marL="0" indent="0">
              <a:buNone/>
            </a:pPr>
            <a:r>
              <a:rPr lang="ru-RU" sz="2800" dirty="0" smtClean="0"/>
              <a:t>При </a:t>
            </a:r>
            <a:r>
              <a:rPr lang="ru-RU" sz="2800" dirty="0"/>
              <a:t>рыночной цене </a:t>
            </a:r>
            <a:r>
              <a:rPr lang="ru-RU" sz="2800" dirty="0" smtClean="0"/>
              <a:t>в </a:t>
            </a:r>
            <a:r>
              <a:rPr lang="ru-RU" sz="3200" b="1" u="sng" dirty="0"/>
              <a:t>2</a:t>
            </a:r>
            <a:r>
              <a:rPr lang="ru-RU" sz="3200" b="1" u="sng" dirty="0" smtClean="0">
                <a:cs typeface="Arial" panose="020B0604020202020204" pitchFamily="34" charset="0"/>
              </a:rPr>
              <a:t>000-8000</a:t>
            </a:r>
            <a:r>
              <a:rPr lang="ru-RU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р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207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+mn-lt"/>
                <a:cs typeface="+mn-cs"/>
              </a:rPr>
              <a:t>И объемах </a:t>
            </a:r>
            <a:r>
              <a:rPr lang="ru-RU" sz="2800" dirty="0" smtClean="0">
                <a:latin typeface="+mn-lt"/>
                <a:cs typeface="+mn-cs"/>
              </a:rPr>
              <a:t>продаж </a:t>
            </a:r>
            <a:r>
              <a:rPr lang="ru-RU" sz="2800" b="1" u="sng" dirty="0" smtClean="0"/>
              <a:t>300-500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latin typeface="+mn-lt"/>
                <a:cs typeface="+mn-cs"/>
              </a:rPr>
              <a:t>приборов </a:t>
            </a:r>
            <a:r>
              <a:rPr lang="ru-RU" sz="2800" dirty="0">
                <a:latin typeface="+mn-lt"/>
                <a:cs typeface="+mn-cs"/>
              </a:rPr>
              <a:t>в год</a:t>
            </a:r>
          </a:p>
          <a:p>
            <a:r>
              <a:rPr lang="ru-RU" sz="2800" dirty="0" smtClean="0">
                <a:latin typeface="+mn-lt"/>
                <a:cs typeface="+mn-cs"/>
              </a:rPr>
              <a:t> 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0055" y="2728682"/>
            <a:ext cx="5543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+mn-lt"/>
                <a:cs typeface="+mn-cs"/>
              </a:rPr>
              <a:t>Проект окупится в течении года </a:t>
            </a:r>
            <a:endParaRPr lang="ru-RU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3519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olomo.ru/img/psycholog_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9" y="4876800"/>
            <a:ext cx="31242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Возможные риски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52400"/>
            <a:ext cx="752901" cy="448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 </a:t>
            </a:r>
            <a:endParaRPr lang="ru-RU" sz="28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12808"/>
              </p:ext>
            </p:extLst>
          </p:nvPr>
        </p:nvGraphicFramePr>
        <p:xfrm>
          <a:off x="647700" y="1219907"/>
          <a:ext cx="8001000" cy="37310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00500"/>
                <a:gridCol w="4000500"/>
              </a:tblGrid>
              <a:tr h="407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риска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Решение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7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Отсутствие инвестиций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Использование своих средств и привлечение инвестиций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7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приборной базы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Аренда</a:t>
                      </a:r>
                      <a:r>
                        <a:rPr lang="ru-RU" baseline="0" dirty="0" smtClean="0"/>
                        <a:t> производственных мощностей или создание своей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9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сертификата на продукцию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Сертификация</a:t>
                      </a:r>
                      <a:r>
                        <a:rPr lang="ru-RU" baseline="0" dirty="0" smtClean="0"/>
                        <a:t> продукта после разработки промышленного образца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7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налажены каналы коммуникации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Таргетинговая</a:t>
                      </a:r>
                      <a:r>
                        <a:rPr lang="ru-RU" baseline="0" dirty="0" smtClean="0"/>
                        <a:t> реклама, публикации в тематической печати, создание сайта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5843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285750"/>
            <a:ext cx="8401050" cy="6286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315200" cy="1066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438400" y="2308746"/>
            <a:ext cx="5410200" cy="16732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Токмачев Р.Е.</a:t>
            </a:r>
          </a:p>
          <a:p>
            <a:r>
              <a:rPr lang="en-US" sz="2800" u="sng" dirty="0" smtClean="0">
                <a:solidFill>
                  <a:srgbClr val="0070C0"/>
                </a:solidFill>
              </a:rPr>
              <a:t>E</a:t>
            </a:r>
            <a:r>
              <a:rPr lang="ru-RU" sz="2800" u="sng" dirty="0" smtClean="0">
                <a:solidFill>
                  <a:srgbClr val="0070C0"/>
                </a:solidFill>
              </a:rPr>
              <a:t>-</a:t>
            </a:r>
            <a:r>
              <a:rPr lang="en-US" sz="2800" u="sng" dirty="0" smtClean="0">
                <a:solidFill>
                  <a:srgbClr val="0070C0"/>
                </a:solidFill>
              </a:rPr>
              <a:t>mail</a:t>
            </a:r>
            <a:r>
              <a:rPr lang="ru-RU" sz="2800" dirty="0" smtClean="0">
                <a:solidFill>
                  <a:srgbClr val="0070C0"/>
                </a:solidFill>
              </a:rPr>
              <a:t>: </a:t>
            </a:r>
            <a:r>
              <a:rPr lang="en-US" sz="2800" u="sng" dirty="0" smtClean="0">
                <a:solidFill>
                  <a:srgbClr val="0070C0"/>
                </a:solidFill>
              </a:rPr>
              <a:t>r-tokmachev</a:t>
            </a:r>
            <a:r>
              <a:rPr lang="en-US" sz="2800" u="sng" dirty="0" smtClean="0">
                <a:solidFill>
                  <a:srgbClr val="0070C0"/>
                </a:solidFill>
                <a:hlinkClick r:id="rId3"/>
              </a:rPr>
              <a:t>@mail.ru</a:t>
            </a:r>
            <a:endParaRPr lang="en-US" sz="2800" u="sng" dirty="0" smtClean="0">
              <a:solidFill>
                <a:srgbClr val="0070C0"/>
              </a:solidFill>
            </a:endParaRPr>
          </a:p>
          <a:p>
            <a:r>
              <a:rPr lang="ru-RU" sz="2800" u="sng" dirty="0">
                <a:solidFill>
                  <a:srgbClr val="0070C0"/>
                </a:solidFill>
              </a:rPr>
              <a:t>Тел:</a:t>
            </a:r>
            <a:r>
              <a:rPr lang="ru-RU" sz="2800" dirty="0" smtClean="0">
                <a:solidFill>
                  <a:srgbClr val="0070C0"/>
                </a:solidFill>
              </a:rPr>
              <a:t>   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8-9</a:t>
            </a:r>
            <a:r>
              <a:rPr lang="en-US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00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</a:t>
            </a:r>
            <a:r>
              <a:rPr lang="en-US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30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0-</a:t>
            </a:r>
            <a:r>
              <a:rPr lang="en-US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30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</a:t>
            </a:r>
            <a:r>
              <a:rPr lang="en-US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13</a:t>
            </a:r>
            <a:endParaRPr lang="ru-RU" sz="2800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2249">
            <a:off x="4603781" y="1044217"/>
            <a:ext cx="4188422" cy="2848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31" y="260941"/>
            <a:ext cx="83058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ХРОНИЧЕСКИЕ НЕИНФЕКЦИОННЫЕ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440" y="2955060"/>
            <a:ext cx="4834160" cy="3598139"/>
          </a:xfrm>
        </p:spPr>
        <p:txBody>
          <a:bodyPr>
            <a:normAutofit lnSpcReduction="10000"/>
          </a:bodyPr>
          <a:lstStyle/>
          <a:p>
            <a:r>
              <a:rPr lang="ru-RU" sz="3200" i="1" dirty="0" smtClean="0"/>
              <a:t>Заболевания ССС</a:t>
            </a:r>
          </a:p>
          <a:p>
            <a:r>
              <a:rPr lang="ru-RU" sz="3200" i="1" dirty="0" smtClean="0"/>
              <a:t>Заболевания бронхо-легочной системы</a:t>
            </a:r>
          </a:p>
          <a:p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Смертность от этих заболеваний составляет более 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27000000 </a:t>
            </a: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за 2013 год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187" y="1870285"/>
            <a:ext cx="4451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Самыми частыми</a:t>
            </a:r>
            <a:r>
              <a:rPr lang="ru-RU" sz="3200" b="1" dirty="0" smtClean="0">
                <a:latin typeface="+mn-lt"/>
                <a:cs typeface="Aharoni" panose="02010803020104030203" pitchFamily="2" charset="-79"/>
              </a:rPr>
              <a:t> из них </a:t>
            </a:r>
            <a:r>
              <a:rPr lang="ru-RU" sz="3200" b="1" dirty="0">
                <a:latin typeface="+mn-lt"/>
                <a:cs typeface="Aharoni" panose="02010803020104030203" pitchFamily="2" charset="-79"/>
              </a:rPr>
              <a:t>являются: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43400"/>
            <a:ext cx="3455096" cy="23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80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2" y="3995524"/>
            <a:ext cx="2708968" cy="28624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32" y="0"/>
            <a:ext cx="7772400" cy="10840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Сегодня существуют: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838200"/>
            <a:ext cx="8131904" cy="579119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Отдельные функциональные тесты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аналогичного комплекса методик не существует.</a:t>
            </a:r>
            <a:r>
              <a:rPr lang="ru-RU" sz="2800" dirty="0" smtClean="0"/>
              <a:t>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Цифровой </a:t>
            </a:r>
            <a:r>
              <a:rPr lang="ru-RU" sz="2800" dirty="0"/>
              <a:t>шагомер «Электроника ШЭ-02М» (не имеет цифрового выхода данных, настраивается на длину шага пациента, которая вводится ЗАРАНЕЕ, ограниченность длины шага </a:t>
            </a:r>
            <a:r>
              <a:rPr lang="ru-RU" sz="2800" dirty="0" smtClean="0"/>
              <a:t>5-95 </a:t>
            </a:r>
            <a:r>
              <a:rPr lang="ru-RU" sz="2800" dirty="0"/>
              <a:t>см</a:t>
            </a:r>
            <a:r>
              <a:rPr lang="ru-RU" sz="2800" dirty="0" smtClean="0"/>
              <a:t>):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продаже нет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2102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81400"/>
            <a:ext cx="3789528" cy="3162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Японский шагомер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Omron Walking style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8006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ru-RU" sz="2600" dirty="0" smtClean="0">
                <a:solidFill>
                  <a:prstClr val="black"/>
                </a:solidFill>
              </a:rPr>
              <a:t>не </a:t>
            </a:r>
            <a:r>
              <a:rPr lang="ru-RU" sz="2600" dirty="0">
                <a:solidFill>
                  <a:prstClr val="black"/>
                </a:solidFill>
              </a:rPr>
              <a:t>учитывается разность длины шага пациента</a:t>
            </a:r>
            <a:r>
              <a:rPr lang="ru-RU" sz="2600" dirty="0" smtClean="0">
                <a:solidFill>
                  <a:prstClr val="black"/>
                </a:solidFill>
              </a:rPr>
              <a:t>,</a:t>
            </a:r>
          </a:p>
          <a:p>
            <a:pPr marL="514350" indent="-5143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ru-RU" sz="2600" dirty="0" smtClean="0">
                <a:solidFill>
                  <a:prstClr val="black"/>
                </a:solidFill>
              </a:rPr>
              <a:t> </a:t>
            </a:r>
            <a:r>
              <a:rPr lang="ru-RU" sz="2600" dirty="0">
                <a:solidFill>
                  <a:prstClr val="black"/>
                </a:solidFill>
              </a:rPr>
              <a:t>принимается в расчет сам факт поступательного движения пациента с акцентом на измерение израсходованных калорий</a:t>
            </a:r>
            <a:r>
              <a:rPr lang="ru-RU" sz="2600" dirty="0" smtClean="0">
                <a:solidFill>
                  <a:prstClr val="black"/>
                </a:solidFill>
              </a:rPr>
              <a:t>), </a:t>
            </a:r>
          </a:p>
          <a:p>
            <a:pPr marL="514350" indent="-5143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ru-RU" sz="2600" dirty="0" smtClean="0">
                <a:solidFill>
                  <a:prstClr val="black"/>
                </a:solidFill>
              </a:rPr>
              <a:t>цена- </a:t>
            </a:r>
            <a:r>
              <a:rPr lang="ru-RU" sz="2600" dirty="0">
                <a:solidFill>
                  <a:prstClr val="black"/>
                </a:solidFill>
              </a:rPr>
              <a:t>5000руб, </a:t>
            </a:r>
            <a:endParaRPr lang="ru-RU" sz="2600" dirty="0" smtClean="0">
              <a:solidFill>
                <a:prstClr val="black"/>
              </a:solidFill>
            </a:endParaRPr>
          </a:p>
          <a:p>
            <a:pPr marL="514350" indent="-5143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медицине не применяется</a:t>
            </a:r>
            <a:r>
              <a:rPr lang="ru-RU" sz="2600" dirty="0" smtClean="0">
                <a:solidFill>
                  <a:prstClr val="black"/>
                </a:solidFill>
              </a:rPr>
              <a:t>.</a:t>
            </a:r>
            <a:endParaRPr lang="en-US" sz="2600" dirty="0" smtClean="0">
              <a:solidFill>
                <a:prstClr val="black"/>
              </a:solidFill>
            </a:endParaRPr>
          </a:p>
          <a:p>
            <a:pPr marL="514350" indent="-5143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ru-RU" sz="2600" dirty="0">
                <a:solidFill>
                  <a:prstClr val="black"/>
                </a:solidFill>
              </a:rPr>
              <a:t>Для обоих приборов, кроме того, необходима доработка программированием на 6-минутную дистанцию. </a:t>
            </a:r>
          </a:p>
          <a:p>
            <a:pPr marL="514350" indent="-514350"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ru-RU" sz="2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07809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Тредмилл</a:t>
            </a:r>
            <a:r>
              <a:rPr lang="ru-RU" dirty="0" smtClean="0"/>
              <a:t>/велоэргометр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648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30000 рублей.</a:t>
            </a:r>
          </a:p>
          <a:p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08760"/>
            <a:ext cx="6937814" cy="474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4102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Новизна нашего продукта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Комплекс проводимых методик</a:t>
            </a:r>
          </a:p>
          <a:p>
            <a:r>
              <a:rPr lang="ru-RU" sz="2800" dirty="0" smtClean="0"/>
              <a:t>Экономически выгоден</a:t>
            </a:r>
          </a:p>
          <a:p>
            <a:r>
              <a:rPr lang="ru-RU" sz="2800" dirty="0" smtClean="0"/>
              <a:t>Удобство использования (малые габариты прибора, ручка персонально настраиваемая)</a:t>
            </a:r>
          </a:p>
          <a:p>
            <a:r>
              <a:rPr lang="ru-RU" sz="2800" dirty="0" smtClean="0"/>
              <a:t>Экономия времени медицинского персонала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286143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448" y="4191000"/>
            <a:ext cx="7772400" cy="4050792"/>
          </a:xfrm>
        </p:spPr>
        <p:txBody>
          <a:bodyPr/>
          <a:lstStyle/>
          <a:p>
            <a:r>
              <a:rPr lang="ru-RU" dirty="0" smtClean="0"/>
              <a:t>«Тест шестиминутной ходьбы»</a:t>
            </a:r>
          </a:p>
          <a:p>
            <a:r>
              <a:rPr lang="ru-RU" dirty="0" smtClean="0"/>
              <a:t>Регистрация «ЭКГ»</a:t>
            </a:r>
          </a:p>
          <a:p>
            <a:r>
              <a:rPr lang="ru-RU" dirty="0" smtClean="0"/>
              <a:t>«Миография»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Пульсоксиметрия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5645" y="0"/>
            <a:ext cx="8412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cap="all" dirty="0" smtClean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самостоятельно Разработанный инновационный </a:t>
            </a:r>
          </a:p>
          <a:p>
            <a:pPr algn="ctr"/>
            <a:r>
              <a:rPr lang="ru-RU" sz="2400" cap="all" dirty="0" smtClean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аппаратно-программный </a:t>
            </a:r>
            <a:r>
              <a:rPr lang="ru-RU" sz="2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комплекс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48581"/>
            <a:ext cx="4005904" cy="26706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8276" y="1863015"/>
            <a:ext cx="4572000" cy="3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789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236"/>
            <a:ext cx="7269480" cy="100552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Аппаратная часть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661873"/>
              </p:ext>
            </p:extLst>
          </p:nvPr>
        </p:nvGraphicFramePr>
        <p:xfrm>
          <a:off x="533400" y="1298691"/>
          <a:ext cx="3733800" cy="4984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</a:tblGrid>
              <a:tr h="258983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В основе комплекса находится микроконтроллер ATmega32U4 компании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</a:rPr>
                        <a:t>Atmel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. Выполняет задачу сбора информации о инфракрасной (ИК)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</a:rPr>
                        <a:t>пульсометрии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, пройденном расстоянии, реализует USB интерфейс для связи системы с персональным компьютером или смартфоном, также отвечает за вывод информации о ходе теста на двухрядный текстовый экран. 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/>
                </a:tc>
              </a:tr>
              <a:tr h="1601167">
                <a:tc>
                  <a:txBody>
                    <a:bodyPr/>
                    <a:lstStyle/>
                    <a:p>
                      <a:pPr algn="ctr"/>
                      <a:endParaRPr lang="ru-RU" sz="1800" b="0" dirty="0" smtClean="0"/>
                    </a:p>
                  </a:txBody>
                  <a:tcPr marT="45716" marB="45716"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98691"/>
            <a:ext cx="4528782" cy="30191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49140" y="4419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Биомедицинская информация записывается и хранится на SD </a:t>
            </a:r>
            <a:r>
              <a:rPr lang="ru-RU" dirty="0" err="1"/>
              <a:t>flash</a:t>
            </a:r>
            <a:r>
              <a:rPr lang="ru-RU" dirty="0"/>
              <a:t> карте. Запись информации о пульсе производится ИК сенсором </a:t>
            </a:r>
            <a:r>
              <a:rPr lang="ru-RU" dirty="0" err="1"/>
              <a:t>pulsesensor</a:t>
            </a:r>
            <a:r>
              <a:rPr lang="ru-RU" dirty="0"/>
              <a:t> обладающим возможностью </a:t>
            </a:r>
            <a:r>
              <a:rPr lang="ru-RU" dirty="0" err="1"/>
              <a:t>самокалибровки</a:t>
            </a:r>
            <a:r>
              <a:rPr lang="ru-RU" dirty="0"/>
              <a:t>. Данные о пройденном расстоянии и скорости рассчитываются исходя из активности датчика Холла.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ymummy.ru/pic/kalendar-beremennosti-po-nedelya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9560" y="124968"/>
            <a:ext cx="109727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197"/>
            <a:ext cx="7772400" cy="734568"/>
          </a:xfrm>
        </p:spPr>
        <p:txBody>
          <a:bodyPr/>
          <a:lstStyle/>
          <a:p>
            <a:pPr algn="ctr"/>
            <a:r>
              <a:rPr lang="ru-RU" dirty="0" smtClean="0"/>
              <a:t>Календарный план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095725"/>
              </p:ext>
            </p:extLst>
          </p:nvPr>
        </p:nvGraphicFramePr>
        <p:xfrm>
          <a:off x="228599" y="624113"/>
          <a:ext cx="8610602" cy="25000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98156"/>
                <a:gridCol w="6769445"/>
                <a:gridCol w="1143001"/>
              </a:tblGrid>
              <a:tr h="753313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Основная</a:t>
                      </a:r>
                      <a:r>
                        <a:rPr lang="ru-RU" baseline="0" dirty="0" smtClean="0"/>
                        <a:t> цель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</a:t>
                      </a:r>
                      <a:r>
                        <a:rPr lang="ru-RU" dirty="0" err="1" smtClean="0"/>
                        <a:t>выпол</a:t>
                      </a:r>
                      <a:r>
                        <a:rPr lang="ru-RU" dirty="0" smtClean="0"/>
                        <a:t>-я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3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Сборка</a:t>
                      </a:r>
                      <a:r>
                        <a:rPr lang="ru-RU" baseline="0" dirty="0" smtClean="0"/>
                        <a:t> аппаратно-программного комплекса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мес.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4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программного обеспечения (софта) для АПК.</a:t>
                      </a:r>
                    </a:p>
                    <a:p>
                      <a:r>
                        <a:rPr lang="ru-RU" dirty="0" smtClean="0"/>
                        <a:t>Подбор</a:t>
                      </a:r>
                      <a:r>
                        <a:rPr lang="ru-RU" baseline="0" dirty="0" smtClean="0"/>
                        <a:t> и распределение пациентов на 2 основные группы: опытная и контрольная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мес.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22916"/>
              </p:ext>
            </p:extLst>
          </p:nvPr>
        </p:nvGraphicFramePr>
        <p:xfrm>
          <a:off x="228599" y="3221038"/>
          <a:ext cx="8610600" cy="31147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5800"/>
                <a:gridCol w="6781800"/>
                <a:gridCol w="11430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3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Апробация и исследование применения АПК у больных кардиологических и пульмонологических отделений (осмотр, исследование функционального статуса больных, проведение лабораторного и инструментального обследования)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12 </a:t>
                      </a:r>
                      <a:r>
                        <a:rPr lang="ru-RU" b="0" dirty="0" smtClean="0"/>
                        <a:t>мес.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4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Статистическая</a:t>
                      </a:r>
                      <a:r>
                        <a:rPr lang="ru-RU" baseline="0" dirty="0" smtClean="0"/>
                        <a:t> обработка полученных в исследованиях данных использования АПК, издание научных статей с подведением итогов исследования.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 мес.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1437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5229</TotalTime>
  <Words>718</Words>
  <Application>Microsoft Office PowerPoint</Application>
  <PresentationFormat>Экран (4:3)</PresentationFormat>
  <Paragraphs>115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Aharoni</vt:lpstr>
      <vt:lpstr>Arial</vt:lpstr>
      <vt:lpstr>Calibri</vt:lpstr>
      <vt:lpstr>Cambria</vt:lpstr>
      <vt:lpstr>Century Schoolbook</vt:lpstr>
      <vt:lpstr>Monotype Corsiva</vt:lpstr>
      <vt:lpstr>Rockwell</vt:lpstr>
      <vt:lpstr>Rockwell Condensed</vt:lpstr>
      <vt:lpstr>Wingdings</vt:lpstr>
      <vt:lpstr>Дерево</vt:lpstr>
      <vt:lpstr>Разработка инновационного аппаратно-программного комплекса для выполнения функциональных медицинских тестов с последующей системой мониторинга на основе создаваемого регистра</vt:lpstr>
      <vt:lpstr>ХРОНИЧЕСКИЕ НЕИНФЕКЦИОННЫЕ ЗАБОЛЕВАНИЯ</vt:lpstr>
      <vt:lpstr>Сегодня существуют:</vt:lpstr>
      <vt:lpstr>Японский шагомер Omron Walking style </vt:lpstr>
      <vt:lpstr>Тредмилл/велоэргометр </vt:lpstr>
      <vt:lpstr>Новизна нашего продукта</vt:lpstr>
      <vt:lpstr>Презентация PowerPoint</vt:lpstr>
      <vt:lpstr>Аппаратная часть</vt:lpstr>
      <vt:lpstr>Календарный план</vt:lpstr>
      <vt:lpstr>наш АПК используется:</vt:lpstr>
      <vt:lpstr> Создаваемый АПК и регистр потенциально будет использован</vt:lpstr>
      <vt:lpstr>производитель</vt:lpstr>
      <vt:lpstr>В нашей продукции заинтересованны</vt:lpstr>
      <vt:lpstr>Линейка продуктов</vt:lpstr>
      <vt:lpstr>Интеллектуальная собственность</vt:lpstr>
      <vt:lpstr>Окупаемость проекта</vt:lpstr>
      <vt:lpstr>Возможные риски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User</cp:lastModifiedBy>
  <cp:revision>229</cp:revision>
  <cp:lastPrinted>1601-01-01T00:00:00Z</cp:lastPrinted>
  <dcterms:created xsi:type="dcterms:W3CDTF">2014-10-12T19:10:10Z</dcterms:created>
  <dcterms:modified xsi:type="dcterms:W3CDTF">2015-10-12T11:56:35Z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