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notesMasterIdLst>
    <p:notesMasterId r:id="rId23"/>
  </p:notesMasterIdLst>
  <p:sldIdLst>
    <p:sldId id="256" r:id="rId2"/>
    <p:sldId id="265" r:id="rId3"/>
    <p:sldId id="280" r:id="rId4"/>
    <p:sldId id="269" r:id="rId5"/>
    <p:sldId id="290" r:id="rId6"/>
    <p:sldId id="292" r:id="rId7"/>
    <p:sldId id="284" r:id="rId8"/>
    <p:sldId id="281" r:id="rId9"/>
    <p:sldId id="282" r:id="rId10"/>
    <p:sldId id="288" r:id="rId11"/>
    <p:sldId id="270" r:id="rId12"/>
    <p:sldId id="287" r:id="rId13"/>
    <p:sldId id="286" r:id="rId14"/>
    <p:sldId id="271" r:id="rId15"/>
    <p:sldId id="273" r:id="rId16"/>
    <p:sldId id="261" r:id="rId17"/>
    <p:sldId id="291" r:id="rId18"/>
    <p:sldId id="289" r:id="rId19"/>
    <p:sldId id="294" r:id="rId20"/>
    <p:sldId id="293" r:id="rId21"/>
    <p:sldId id="26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16" autoAdjust="0"/>
  </p:normalViewPr>
  <p:slideViewPr>
    <p:cSldViewPr snapToGrid="0">
      <p:cViewPr varScale="1">
        <p:scale>
          <a:sx n="83" d="100"/>
          <a:sy n="83" d="100"/>
        </p:scale>
        <p:origin x="-78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3AC6E-1401-4FC6-A092-E4B04E1A5906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17316-2ADF-4E53-AD5E-A22E4872E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607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DEE5-7138-43C7-B23D-3191CB57A1F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EF5-F831-4459-91E6-0D8C20A11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81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DEE5-7138-43C7-B23D-3191CB57A1F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EF5-F831-4459-91E6-0D8C20A11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86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DEE5-7138-43C7-B23D-3191CB57A1F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EF5-F831-4459-91E6-0D8C20A11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65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DEE5-7138-43C7-B23D-3191CB57A1F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EF5-F831-4459-91E6-0D8C20A112A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970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DEE5-7138-43C7-B23D-3191CB57A1F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EF5-F831-4459-91E6-0D8C20A11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519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DEE5-7138-43C7-B23D-3191CB57A1F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EF5-F831-4459-91E6-0D8C20A11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5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DEE5-7138-43C7-B23D-3191CB57A1F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EF5-F831-4459-91E6-0D8C20A11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920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DEE5-7138-43C7-B23D-3191CB57A1F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EF5-F831-4459-91E6-0D8C20A11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809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DEE5-7138-43C7-B23D-3191CB57A1F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EF5-F831-4459-91E6-0D8C20A11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85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DEE5-7138-43C7-B23D-3191CB57A1F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EF5-F831-4459-91E6-0D8C20A11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01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DEE5-7138-43C7-B23D-3191CB57A1F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EF5-F831-4459-91E6-0D8C20A11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9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DEE5-7138-43C7-B23D-3191CB57A1F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EF5-F831-4459-91E6-0D8C20A11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10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DEE5-7138-43C7-B23D-3191CB57A1F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EF5-F831-4459-91E6-0D8C20A11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9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DEE5-7138-43C7-B23D-3191CB57A1F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EF5-F831-4459-91E6-0D8C20A11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74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DEE5-7138-43C7-B23D-3191CB57A1F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EF5-F831-4459-91E6-0D8C20A11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14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DEE5-7138-43C7-B23D-3191CB57A1F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EF5-F831-4459-91E6-0D8C20A11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06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DEE5-7138-43C7-B23D-3191CB57A1F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2EF5-F831-4459-91E6-0D8C20A11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13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1DEE5-7138-43C7-B23D-3191CB57A1FA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22EF5-F831-4459-91E6-0D8C20A11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66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241" y="779890"/>
            <a:ext cx="10722428" cy="2719981"/>
          </a:xfrm>
        </p:spPr>
        <p:txBody>
          <a:bodyPr>
            <a:no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Технологии </a:t>
            </a:r>
            <a:r>
              <a:rPr lang="ru-RU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ГЕРМЕТИЗАЦИИ ЭМАЛИ С ИСПОЛЬЗОВАНИЕМ САМОАДГЕЗИВНОГО ТЕКУЧЕГО КОМПОЗИТА ПРИ ПЛОМБИРОВАНИИ ЖЕВАТЕЛЬНОЙ ГРУППЫ ЗУБОВ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8953" y="4455646"/>
            <a:ext cx="9596362" cy="1438363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Аспирант кафедры стоматологии ИДПО:  </a:t>
            </a:r>
          </a:p>
          <a:p>
            <a:pPr algn="r"/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Малыхина И.Е.</a:t>
            </a:r>
          </a:p>
        </p:txBody>
      </p:sp>
    </p:spTree>
    <p:extLst>
      <p:ext uri="{BB962C8B-B14F-4D97-AF65-F5344CB8AC3E}">
        <p14:creationId xmlns:p14="http://schemas.microsoft.com/office/powerpoint/2010/main" val="403249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36655" y="198120"/>
            <a:ext cx="10353761" cy="172212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новизна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Новый подход к лечению кариеса с применением технологии герметизации эмали при использовании </a:t>
            </a:r>
            <a:r>
              <a:rPr lang="ru-RU" sz="3600" dirty="0" err="1"/>
              <a:t>самоадгезивного</a:t>
            </a:r>
            <a:r>
              <a:rPr lang="ru-RU" sz="3600" dirty="0"/>
              <a:t> текучего композита значительно повысит качество прямых реставраций жевательной группы зубов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71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12421"/>
            <a:ext cx="10353762" cy="83819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C000"/>
                </a:solidFill>
                <a:effectLst/>
              </a:rPr>
              <a:t/>
            </a:r>
            <a:br>
              <a:rPr lang="ru-RU" dirty="0">
                <a:solidFill>
                  <a:srgbClr val="FFC000"/>
                </a:solidFill>
                <a:effectLst/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4543" y="331470"/>
            <a:ext cx="11201400" cy="6107239"/>
          </a:xfrm>
        </p:spPr>
        <p:txBody>
          <a:bodyPr>
            <a:normAutofit/>
          </a:bodyPr>
          <a:lstStyle/>
          <a:p>
            <a:r>
              <a:rPr lang="ru-RU" sz="3200" b="1" i="1" u="sng" dirty="0" err="1" smtClean="0">
                <a:solidFill>
                  <a:srgbClr val="FFC000"/>
                </a:solidFill>
                <a:effectLst/>
              </a:rPr>
              <a:t>самоадгезивный</a:t>
            </a:r>
            <a:r>
              <a:rPr lang="ru-RU" sz="3200" b="1" i="1" u="sng" dirty="0" smtClean="0">
                <a:solidFill>
                  <a:srgbClr val="FFC000"/>
                </a:solidFill>
                <a:effectLst/>
              </a:rPr>
              <a:t> </a:t>
            </a:r>
            <a:r>
              <a:rPr lang="ru-RU" sz="3200" b="1" i="1" u="sng" dirty="0">
                <a:solidFill>
                  <a:srgbClr val="FFC000"/>
                </a:solidFill>
                <a:effectLst/>
              </a:rPr>
              <a:t>текучий композит Vertise </a:t>
            </a:r>
            <a:r>
              <a:rPr lang="ru-RU" sz="3200" b="1" i="1" u="sng" dirty="0" err="1" smtClean="0">
                <a:solidFill>
                  <a:srgbClr val="FFC000"/>
                </a:solidFill>
                <a:effectLst/>
              </a:rPr>
              <a:t>Flow</a:t>
            </a:r>
            <a:endParaRPr lang="ru-RU" sz="3200" b="1" i="1" u="sng" dirty="0" smtClean="0">
              <a:solidFill>
                <a:srgbClr val="FFC000"/>
              </a:solidFill>
              <a:effectLst/>
            </a:endParaRPr>
          </a:p>
          <a:p>
            <a:endParaRPr lang="en-US" sz="2600" dirty="0" smtClean="0">
              <a:effectLst/>
            </a:endParaRPr>
          </a:p>
          <a:p>
            <a:endParaRPr lang="en-US" sz="2600" dirty="0">
              <a:effectLst/>
            </a:endParaRPr>
          </a:p>
          <a:p>
            <a:endParaRPr lang="ru-RU" sz="2600" dirty="0" smtClean="0">
              <a:effectLst/>
            </a:endParaRPr>
          </a:p>
          <a:p>
            <a:endParaRPr lang="en-US" sz="2600" dirty="0" smtClean="0">
              <a:effectLst/>
            </a:endParaRPr>
          </a:p>
          <a:p>
            <a:r>
              <a:rPr lang="ru-RU" sz="2600" dirty="0">
                <a:effectLst/>
              </a:rPr>
              <a:t>Содержит </a:t>
            </a:r>
            <a:r>
              <a:rPr lang="ru-RU" sz="2600" dirty="0" err="1">
                <a:solidFill>
                  <a:srgbClr val="FF0000"/>
                </a:solidFill>
                <a:effectLst/>
              </a:rPr>
              <a:t>бондинговый</a:t>
            </a:r>
            <a:r>
              <a:rPr lang="ru-RU" sz="2600" dirty="0">
                <a:solidFill>
                  <a:srgbClr val="FF0000"/>
                </a:solidFill>
                <a:effectLst/>
              </a:rPr>
              <a:t> агент </a:t>
            </a:r>
            <a:r>
              <a:rPr lang="ru-RU" sz="2600" dirty="0">
                <a:effectLst/>
              </a:rPr>
              <a:t>на основе технологии </a:t>
            </a:r>
            <a:r>
              <a:rPr lang="ru-RU" sz="2600" dirty="0" err="1">
                <a:effectLst/>
              </a:rPr>
              <a:t>OptiBond</a:t>
            </a:r>
            <a:r>
              <a:rPr lang="ru-RU" sz="2600" dirty="0">
                <a:effectLst/>
              </a:rPr>
              <a:t>, с применением адгезивного мономера GPDM (</a:t>
            </a:r>
            <a:r>
              <a:rPr lang="ru-RU" sz="2600" dirty="0" err="1">
                <a:effectLst/>
              </a:rPr>
              <a:t>глицеро</a:t>
            </a:r>
            <a:r>
              <a:rPr lang="ru-RU" sz="2600" dirty="0">
                <a:effectLst/>
              </a:rPr>
              <a:t>-фосфат-</a:t>
            </a:r>
            <a:r>
              <a:rPr lang="ru-RU" sz="2600" dirty="0" err="1">
                <a:effectLst/>
              </a:rPr>
              <a:t>диметакрилат</a:t>
            </a:r>
            <a:r>
              <a:rPr lang="ru-RU" sz="2600" dirty="0" smtClean="0">
                <a:effectLst/>
              </a:rPr>
              <a:t>).</a:t>
            </a:r>
          </a:p>
          <a:p>
            <a:r>
              <a:rPr lang="ru-RU" sz="2600" dirty="0" smtClean="0">
                <a:effectLst/>
              </a:rPr>
              <a:t> </a:t>
            </a:r>
            <a:r>
              <a:rPr lang="ru-RU" sz="2600" i="1" dirty="0" smtClean="0">
                <a:effectLst/>
              </a:rPr>
              <a:t>Сила адгезии </a:t>
            </a:r>
            <a:r>
              <a:rPr lang="ru-RU" sz="2600" b="1" i="1" dirty="0" smtClean="0">
                <a:effectLst/>
              </a:rPr>
              <a:t>19МПа</a:t>
            </a:r>
            <a:r>
              <a:rPr lang="ru-RU" sz="2600" i="1" dirty="0" smtClean="0">
                <a:effectLst/>
              </a:rPr>
              <a:t> к дентину и </a:t>
            </a:r>
            <a:r>
              <a:rPr lang="ru-RU" sz="2600" b="1" i="1" dirty="0" smtClean="0">
                <a:effectLst/>
              </a:rPr>
              <a:t>22 МПа </a:t>
            </a:r>
            <a:r>
              <a:rPr lang="ru-RU" sz="2600" i="1" dirty="0" smtClean="0">
                <a:effectLst/>
              </a:rPr>
              <a:t>к эмали= сила адгезии </a:t>
            </a:r>
            <a:r>
              <a:rPr lang="ru-RU" sz="2600" i="1" dirty="0" err="1" smtClean="0">
                <a:effectLst/>
              </a:rPr>
              <a:t>самопротравливающих</a:t>
            </a:r>
            <a:r>
              <a:rPr lang="ru-RU" sz="2600" i="1" dirty="0" smtClean="0">
                <a:effectLst/>
              </a:rPr>
              <a:t> адгезивных систем</a:t>
            </a:r>
            <a:endParaRPr lang="en-US" sz="2600" i="1" dirty="0" smtClean="0">
              <a:effectLst/>
            </a:endParaRPr>
          </a:p>
        </p:txBody>
      </p:sp>
      <p:pic>
        <p:nvPicPr>
          <p:cNvPr id="5122" name="Picture 2" descr="http://im0-tub-ru.yandex.net/i?id=0461c2212ef4c967ebb4b3a6985fbb80-132-144&amp;n=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870" y="1695094"/>
            <a:ext cx="4358685" cy="198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50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2" cy="670560"/>
          </a:xfrm>
        </p:spPr>
        <p:txBody>
          <a:bodyPr>
            <a:normAutofit fontScale="90000"/>
          </a:bodyPr>
          <a:lstStyle/>
          <a:p>
            <a:r>
              <a:rPr lang="ru-RU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Отличие  </a:t>
            </a:r>
            <a:r>
              <a:rPr lang="ru-RU" dirty="0">
                <a:effectLst/>
              </a:rPr>
              <a:t>от других </a:t>
            </a:r>
            <a:r>
              <a:rPr lang="ru-RU" dirty="0" smtClean="0">
                <a:effectLst/>
              </a:rPr>
              <a:t>методик с использованием текучих композитов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5781" y="1463040"/>
            <a:ext cx="11224260" cy="3154680"/>
          </a:xfrm>
        </p:spPr>
        <p:txBody>
          <a:bodyPr/>
          <a:lstStyle/>
          <a:p>
            <a:r>
              <a:rPr lang="ru-RU" sz="2400" i="1" dirty="0" smtClean="0">
                <a:solidFill>
                  <a:srgbClr val="FF0000"/>
                </a:solidFill>
                <a:effectLst/>
              </a:rPr>
              <a:t>процесс </a:t>
            </a:r>
            <a:r>
              <a:rPr lang="ru-RU" sz="2400" i="1" dirty="0">
                <a:solidFill>
                  <a:srgbClr val="FF0000"/>
                </a:solidFill>
                <a:effectLst/>
              </a:rPr>
              <a:t>втирания в ткани зуба</a:t>
            </a:r>
            <a:r>
              <a:rPr lang="ru-RU" sz="2400" dirty="0">
                <a:effectLst/>
              </a:rPr>
              <a:t>, для проникновения полимеризованных частиц мономера </a:t>
            </a:r>
            <a:r>
              <a:rPr lang="ru-RU" sz="2400" dirty="0" err="1">
                <a:effectLst/>
              </a:rPr>
              <a:t>Vertise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Flow</a:t>
            </a:r>
            <a:r>
              <a:rPr lang="ru-RU" sz="2400" dirty="0">
                <a:effectLst/>
              </a:rPr>
              <a:t> в коллагеновые волокна дентина и эмалевые призмы. </a:t>
            </a:r>
            <a:endParaRPr lang="ru-RU" sz="2400" dirty="0"/>
          </a:p>
          <a:p>
            <a:pPr algn="r"/>
            <a:r>
              <a:rPr lang="ru-RU" sz="2400" dirty="0" err="1">
                <a:solidFill>
                  <a:srgbClr val="FF0000"/>
                </a:solidFill>
                <a:effectLst/>
              </a:rPr>
              <a:t>Самоадгезивный</a:t>
            </a:r>
            <a:r>
              <a:rPr lang="ru-RU" sz="2400" dirty="0">
                <a:solidFill>
                  <a:srgbClr val="FF0000"/>
                </a:solidFill>
                <a:effectLst/>
              </a:rPr>
              <a:t> материал и композит образуют монолитную композицию</a:t>
            </a:r>
            <a:r>
              <a:rPr lang="ru-RU" sz="2400" dirty="0">
                <a:effectLst/>
              </a:rPr>
              <a:t>, благодаря одинаковой химической составляющей процесса полимеризации и однородной структуре. 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130" y="3618784"/>
            <a:ext cx="4583430" cy="313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Технология с применением </a:t>
            </a:r>
            <a:r>
              <a:rPr lang="ru-RU" dirty="0" err="1" smtClean="0"/>
              <a:t>самопротравливающего</a:t>
            </a:r>
            <a:r>
              <a:rPr lang="ru-RU" dirty="0" smtClean="0"/>
              <a:t> </a:t>
            </a:r>
            <a:r>
              <a:rPr lang="ru-RU" dirty="0" err="1" smtClean="0"/>
              <a:t>самоадгезивного</a:t>
            </a:r>
            <a:r>
              <a:rPr lang="ru-RU" dirty="0" smtClean="0"/>
              <a:t> текучего композита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3528637"/>
            <a:ext cx="2600197" cy="260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316" y="3528637"/>
            <a:ext cx="2985135" cy="298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635" y="2652595"/>
            <a:ext cx="3019425" cy="300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78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4834" y="-320040"/>
            <a:ext cx="11683999" cy="5603240"/>
          </a:xfrm>
        </p:spPr>
        <p:txBody>
          <a:bodyPr>
            <a:normAutofit/>
          </a:bodyPr>
          <a:lstStyle/>
          <a:p>
            <a:pPr algn="l"/>
            <a:r>
              <a:rPr lang="ru-RU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3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ехнология герметизации эмали </a:t>
            </a:r>
            <a:r>
              <a:rPr lang="ru-RU" sz="3200" b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самоадгезивным</a:t>
            </a:r>
            <a:r>
              <a:rPr lang="ru-RU" sz="3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композитом</a:t>
            </a:r>
            <a:endParaRPr lang="en-US" sz="3200" b="1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>
                <a:effectLst/>
              </a:rPr>
              <a:t>проста </a:t>
            </a:r>
            <a:r>
              <a:rPr lang="ru-RU" sz="3200" dirty="0">
                <a:effectLst/>
              </a:rPr>
              <a:t>в применении, </a:t>
            </a:r>
            <a:endParaRPr lang="ru-RU" sz="3200" dirty="0" smtClean="0">
              <a:effectLst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3200" dirty="0" smtClean="0">
              <a:effectLst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3200" dirty="0">
              <a:effectLst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 smtClean="0">
              <a:effectLst/>
            </a:endParaRPr>
          </a:p>
          <a:p>
            <a:pPr algn="l"/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192220"/>
              </p:ext>
            </p:extLst>
          </p:nvPr>
        </p:nvGraphicFramePr>
        <p:xfrm>
          <a:off x="225631" y="1637756"/>
          <a:ext cx="1176147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0735"/>
                <a:gridCol w="5880735"/>
              </a:tblGrid>
              <a:tr h="41035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Классические</a:t>
                      </a:r>
                      <a:r>
                        <a:rPr lang="ru-RU" sz="20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методики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Использование </a:t>
                      </a:r>
                      <a:r>
                        <a:rPr lang="ru-RU" sz="200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самоадгезивного</a:t>
                      </a:r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текучего композита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47345">
                <a:tc>
                  <a:txBody>
                    <a:bodyPr/>
                    <a:lstStyle/>
                    <a:p>
                      <a:r>
                        <a:rPr lang="ru-RU" sz="2000" b="1" u="sng" dirty="0" smtClean="0"/>
                        <a:t>1.</a:t>
                      </a:r>
                      <a:r>
                        <a:rPr lang="ru-RU" sz="2000" u="sng" dirty="0" smtClean="0"/>
                        <a:t> </a:t>
                      </a:r>
                      <a:r>
                        <a:rPr lang="ru-RU" sz="2000" b="1" u="sng" dirty="0" smtClean="0"/>
                        <a:t>Протравливание эмали и дентина:</a:t>
                      </a:r>
                    </a:p>
                    <a:p>
                      <a:r>
                        <a:rPr lang="ru-RU" sz="2000" dirty="0" smtClean="0"/>
                        <a:t>Нанесение агента-10сек,</a:t>
                      </a:r>
                    </a:p>
                    <a:p>
                      <a:r>
                        <a:rPr lang="ru-RU" sz="2000" dirty="0" smtClean="0"/>
                        <a:t>Кондиционирование-30сек,</a:t>
                      </a:r>
                    </a:p>
                    <a:p>
                      <a:r>
                        <a:rPr lang="ru-RU" sz="2000" dirty="0" smtClean="0"/>
                        <a:t>Смывание</a:t>
                      </a:r>
                      <a:r>
                        <a:rPr lang="ru-RU" sz="2000" baseline="0" dirty="0" smtClean="0"/>
                        <a:t> водой-30сек, </a:t>
                      </a:r>
                    </a:p>
                    <a:p>
                      <a:r>
                        <a:rPr lang="ru-RU" sz="2000" baseline="0" dirty="0" smtClean="0"/>
                        <a:t>Высушивание полости-10сек.</a:t>
                      </a:r>
                    </a:p>
                    <a:p>
                      <a:r>
                        <a:rPr lang="ru-RU" sz="2000" b="1" u="sng" baseline="0" dirty="0" smtClean="0"/>
                        <a:t>2. </a:t>
                      </a:r>
                      <a:r>
                        <a:rPr lang="ru-RU" sz="2000" b="1" u="sng" baseline="0" dirty="0" err="1" smtClean="0"/>
                        <a:t>Бондинг</a:t>
                      </a:r>
                      <a:r>
                        <a:rPr lang="ru-RU" sz="2000" b="1" u="sng" baseline="0" dirty="0" smtClean="0"/>
                        <a:t>:</a:t>
                      </a:r>
                    </a:p>
                    <a:p>
                      <a:r>
                        <a:rPr lang="ru-RU" sz="2000" baseline="0" dirty="0" smtClean="0"/>
                        <a:t>Нанесение агента-10сек,</a:t>
                      </a:r>
                    </a:p>
                    <a:p>
                      <a:r>
                        <a:rPr lang="ru-RU" sz="2000" baseline="0" dirty="0" smtClean="0"/>
                        <a:t>Распыление его воздухом-5сек,</a:t>
                      </a:r>
                    </a:p>
                    <a:p>
                      <a:r>
                        <a:rPr lang="ru-RU" sz="2000" baseline="0" dirty="0" smtClean="0"/>
                        <a:t>Полимеризация-20сек.</a:t>
                      </a:r>
                    </a:p>
                    <a:p>
                      <a:r>
                        <a:rPr lang="ru-RU" sz="2000" b="1" u="sng" baseline="0" dirty="0" smtClean="0"/>
                        <a:t>3. </a:t>
                      </a:r>
                      <a:r>
                        <a:rPr lang="ru-RU" sz="2000" baseline="0" dirty="0" smtClean="0"/>
                        <a:t>Внесение в полость жидкотекучего композита и последующее пломбирование классическими композитами </a:t>
                      </a:r>
                    </a:p>
                    <a:p>
                      <a:r>
                        <a:rPr lang="ru-RU" sz="200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Внесение в полость </a:t>
                      </a:r>
                      <a:r>
                        <a:rPr lang="ru-RU" sz="2000" dirty="0" err="1" smtClean="0"/>
                        <a:t>самоадгезивного</a:t>
                      </a:r>
                      <a:r>
                        <a:rPr lang="ru-RU" sz="2000" dirty="0" smtClean="0"/>
                        <a:t> жидкотекучего композита </a:t>
                      </a:r>
                      <a:r>
                        <a:rPr lang="en-US" sz="2000" dirty="0" err="1" smtClean="0"/>
                        <a:t>Vertise</a:t>
                      </a:r>
                      <a:r>
                        <a:rPr lang="en-US" sz="2000" dirty="0" smtClean="0"/>
                        <a:t> Flow</a:t>
                      </a:r>
                      <a:r>
                        <a:rPr lang="ru-RU" sz="2000" dirty="0" smtClean="0"/>
                        <a:t> и последующее пломбирование классическими композитами.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вальная выноска 3"/>
          <p:cNvSpPr/>
          <p:nvPr/>
        </p:nvSpPr>
        <p:spPr>
          <a:xfrm>
            <a:off x="4077244" y="2921726"/>
            <a:ext cx="2060666" cy="1066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Длительнее на 10-15 мин.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78" y="2501038"/>
            <a:ext cx="2195512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035" y="2552632"/>
            <a:ext cx="2359025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4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82881" y="206828"/>
            <a:ext cx="11875770" cy="3862252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FFC000"/>
                </a:solidFill>
                <a:effectLst/>
              </a:rPr>
              <a:t>исключает</a:t>
            </a:r>
            <a:r>
              <a:rPr lang="ru-RU" sz="2800" b="1" dirty="0">
                <a:effectLst/>
              </a:rPr>
              <a:t> образование адгезивного «бортика», </a:t>
            </a:r>
            <a:endParaRPr lang="ru-RU" sz="2800" b="1" dirty="0" smtClean="0">
              <a:effectLst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FFC000"/>
                </a:solidFill>
                <a:effectLst/>
              </a:rPr>
              <a:t>у</a:t>
            </a:r>
            <a:r>
              <a:rPr lang="ru-RU" sz="2800" b="1" dirty="0" smtClean="0">
                <a:solidFill>
                  <a:srgbClr val="FFC000"/>
                </a:solidFill>
                <a:effectLst/>
              </a:rPr>
              <a:t>лучшается краевая адаптация </a:t>
            </a:r>
            <a:r>
              <a:rPr lang="ru-RU" sz="2800" b="1" dirty="0" smtClean="0">
                <a:effectLst/>
              </a:rPr>
              <a:t>материала в полости зуба,</a:t>
            </a:r>
            <a:endParaRPr lang="ru-RU" sz="2800" b="1" dirty="0">
              <a:effectLst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b="1" dirty="0" smtClean="0">
                <a:effectLst/>
              </a:rPr>
              <a:t>позволяет </a:t>
            </a:r>
            <a:r>
              <a:rPr lang="ru-RU" sz="2800" b="1" dirty="0">
                <a:solidFill>
                  <a:srgbClr val="FFC000"/>
                </a:solidFill>
                <a:effectLst/>
              </a:rPr>
              <a:t>уменьшить</a:t>
            </a:r>
            <a:r>
              <a:rPr lang="ru-RU" sz="2800" b="1" dirty="0">
                <a:effectLst/>
              </a:rPr>
              <a:t> </a:t>
            </a:r>
            <a:r>
              <a:rPr lang="ru-RU" sz="2800" b="1" dirty="0" err="1">
                <a:effectLst/>
              </a:rPr>
              <a:t>полимеризационную</a:t>
            </a:r>
            <a:r>
              <a:rPr lang="ru-RU" sz="2800" b="1" dirty="0">
                <a:effectLst/>
              </a:rPr>
              <a:t> </a:t>
            </a:r>
            <a:r>
              <a:rPr lang="ru-RU" sz="2800" b="1" dirty="0">
                <a:solidFill>
                  <a:srgbClr val="FFC000"/>
                </a:solidFill>
                <a:effectLst/>
              </a:rPr>
              <a:t>усадку</a:t>
            </a:r>
            <a:r>
              <a:rPr lang="ru-RU" sz="2800" b="1" dirty="0">
                <a:effectLst/>
              </a:rPr>
              <a:t> основного </a:t>
            </a:r>
            <a:r>
              <a:rPr lang="ru-RU" sz="2800" b="1" dirty="0" err="1">
                <a:effectLst/>
              </a:rPr>
              <a:t>композицинного</a:t>
            </a:r>
            <a:r>
              <a:rPr lang="ru-RU" sz="2800" b="1" dirty="0">
                <a:effectLst/>
              </a:rPr>
              <a:t> </a:t>
            </a:r>
            <a:r>
              <a:rPr lang="ru-RU" sz="2800" b="1" dirty="0" smtClean="0">
                <a:effectLst/>
              </a:rPr>
              <a:t>материала,</a:t>
            </a:r>
            <a:endParaRPr lang="ru-RU" sz="2800" b="1" dirty="0">
              <a:effectLst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FFC000"/>
                </a:solidFill>
                <a:effectLst/>
              </a:rPr>
              <a:t>снижается</a:t>
            </a:r>
            <a:r>
              <a:rPr lang="ru-RU" sz="2800" b="1" dirty="0" smtClean="0">
                <a:effectLst/>
              </a:rPr>
              <a:t> </a:t>
            </a:r>
            <a:r>
              <a:rPr lang="ru-RU" sz="2800" b="1" dirty="0">
                <a:effectLst/>
              </a:rPr>
              <a:t>вероятность возникновения </a:t>
            </a:r>
            <a:r>
              <a:rPr lang="ru-RU" sz="2800" b="1" dirty="0">
                <a:solidFill>
                  <a:srgbClr val="FFC000"/>
                </a:solidFill>
                <a:effectLst/>
              </a:rPr>
              <a:t>рецидивов </a:t>
            </a:r>
            <a:r>
              <a:rPr lang="ru-RU" sz="2800" b="1" dirty="0">
                <a:effectLst/>
              </a:rPr>
              <a:t>кариеса</a:t>
            </a:r>
            <a:r>
              <a:rPr lang="ru-RU" sz="2800" b="1" dirty="0" smtClean="0">
                <a:effectLst/>
              </a:rPr>
              <a:t>,</a:t>
            </a:r>
            <a:endParaRPr lang="en-US" sz="2800" b="1" dirty="0">
              <a:effectLst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b="1" dirty="0">
                <a:effectLst/>
              </a:rPr>
              <a:t>улучшается качество реставрации и </a:t>
            </a:r>
            <a:r>
              <a:rPr lang="ru-RU" sz="2800" b="1" dirty="0">
                <a:solidFill>
                  <a:srgbClr val="FFC000"/>
                </a:solidFill>
                <a:effectLst/>
              </a:rPr>
              <a:t>продлевается ее срок </a:t>
            </a:r>
            <a:r>
              <a:rPr lang="ru-RU" sz="2800" b="1" dirty="0" smtClean="0">
                <a:solidFill>
                  <a:srgbClr val="FFC000"/>
                </a:solidFill>
                <a:effectLst/>
              </a:rPr>
              <a:t>службы </a:t>
            </a:r>
            <a:r>
              <a:rPr lang="ru-RU" sz="2800" b="1" dirty="0" smtClean="0">
                <a:effectLst/>
              </a:rPr>
              <a:t>с 3-4 </a:t>
            </a:r>
            <a:r>
              <a:rPr lang="ru-RU" sz="2800" b="1" dirty="0" smtClean="0">
                <a:solidFill>
                  <a:srgbClr val="FFC000"/>
                </a:solidFill>
                <a:effectLst/>
              </a:rPr>
              <a:t>до 6-8 лет.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8198" name="Picture 6" descr="http://im0-tub-ru.yandex.net/i?id=162a48be9f99422db613d5cb2fbc298d-54-144&amp;n=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32" y="4268986"/>
            <a:ext cx="2650899" cy="182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im0-tub-ru.yandex.net/i?id=137a0e299bd5dbb2effb4a559e84cb9e-83-144&amp;n=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69" y="4268986"/>
            <a:ext cx="2969151" cy="182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im1-tub-ru.yandex.net/i?id=388dd895812e949e8474118ad7d590ce-05-144&amp;n=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73" y="4413579"/>
            <a:ext cx="2479425" cy="167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61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60964"/>
            <a:ext cx="10353761" cy="1326321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Ожидаемые </a:t>
            </a:r>
            <a:r>
              <a:rPr lang="ru-R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результаты:</a:t>
            </a:r>
            <a:r>
              <a:rPr lang="ru-RU" sz="4400" b="1" i="1" dirty="0">
                <a:solidFill>
                  <a:srgbClr val="FFC000"/>
                </a:solidFill>
              </a:rPr>
              <a:t/>
            </a:r>
            <a:br>
              <a:rPr lang="ru-RU" sz="4400" b="1" i="1" dirty="0">
                <a:solidFill>
                  <a:srgbClr val="FFC000"/>
                </a:solidFill>
              </a:rPr>
            </a:br>
            <a:endParaRPr lang="ru-RU" sz="4400" b="1" i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427" y="1474470"/>
            <a:ext cx="11996058" cy="5164727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раза снизятся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материальные затраты пациентов на лечебный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процесс</a:t>
            </a:r>
          </a:p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упрощается процедура проведения прямых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реставраций, оптимизируется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медицинского персонала</a:t>
            </a:r>
          </a:p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врачей примерно </a:t>
            </a:r>
            <a:r>
              <a:rPr lang="ru-RU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40 % </a:t>
            </a:r>
            <a:r>
              <a:rPr lang="ru-RU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увеличится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количество свободного времени для оказания помощи новым пациентам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Повысится качество лечения, </a:t>
            </a:r>
          </a:p>
          <a:p>
            <a:r>
              <a:rPr lang="ru-RU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Результат- прочные долговечные реставрации</a:t>
            </a:r>
            <a:endParaRPr lang="ru-RU" sz="3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ru-RU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ru-RU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ru-RU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ru-RU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ru-RU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003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1" y="403861"/>
            <a:ext cx="10904220" cy="1024890"/>
          </a:xfrm>
        </p:spPr>
        <p:txBody>
          <a:bodyPr>
            <a:normAutofit fontScale="90000"/>
          </a:bodyPr>
          <a:lstStyle/>
          <a:p>
            <a:r>
              <a:rPr lang="ru-RU" dirty="0"/>
              <a:t> стоимость лечения кариеса существенно не изменится: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337738"/>
              </p:ext>
            </p:extLst>
          </p:nvPr>
        </p:nvGraphicFramePr>
        <p:xfrm>
          <a:off x="617220" y="1360171"/>
          <a:ext cx="10961370" cy="517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0685"/>
                <a:gridCol w="5480685"/>
              </a:tblGrid>
              <a:tr h="114118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Классические методики пломбирования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Методика с применением 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</a:rPr>
                        <a:t>самоадгезивного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 текучего композита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81482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Цена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 жидкотекучего композита (напр.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</a:rPr>
                        <a:t>Filtek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flow)-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2500</a:t>
                      </a:r>
                      <a:r>
                        <a:rPr lang="ru-RU" sz="2400" baseline="0" dirty="0" err="1" smtClean="0">
                          <a:solidFill>
                            <a:schemeClr val="bg1"/>
                          </a:solidFill>
                        </a:rPr>
                        <a:t>руб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Цена 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</a:rPr>
                        <a:t>самоадгезивного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 жидкотекучего композита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</a:rPr>
                        <a:t>Vertise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</a:rPr>
                        <a:t> Flow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)-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3500</a:t>
                      </a:r>
                      <a:r>
                        <a:rPr lang="ru-RU" sz="2400" baseline="0" dirty="0" err="1" smtClean="0">
                          <a:solidFill>
                            <a:schemeClr val="bg1"/>
                          </a:solidFill>
                        </a:rPr>
                        <a:t>руб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81482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Адгезив-</a:t>
                      </a:r>
                      <a:r>
                        <a:rPr lang="ru-RU" sz="2400" b="1" dirty="0" smtClean="0"/>
                        <a:t>2000</a:t>
                      </a:r>
                      <a:r>
                        <a:rPr lang="ru-RU" sz="2400" dirty="0" smtClean="0"/>
                        <a:t>руб</a:t>
                      </a:r>
                    </a:p>
                    <a:p>
                      <a:r>
                        <a:rPr lang="ru-RU" sz="2400" dirty="0" smtClean="0"/>
                        <a:t>Гель травильный-</a:t>
                      </a:r>
                      <a:r>
                        <a:rPr lang="ru-RU" sz="2400" b="1" dirty="0" smtClean="0"/>
                        <a:t>100</a:t>
                      </a:r>
                      <a:r>
                        <a:rPr lang="ru-RU" sz="2400" dirty="0" smtClean="0"/>
                        <a:t>руб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Адгезив</a:t>
                      </a:r>
                      <a:r>
                        <a:rPr lang="ru-RU" sz="2400" b="1" dirty="0" smtClean="0"/>
                        <a:t> и травильный гель не требуются</a:t>
                      </a:r>
                      <a:endParaRPr lang="ru-RU" sz="2400" b="1" dirty="0"/>
                    </a:p>
                  </a:txBody>
                  <a:tcPr/>
                </a:tc>
              </a:tr>
              <a:tr h="1843445">
                <a:tc>
                  <a:txBody>
                    <a:bodyPr/>
                    <a:lstStyle/>
                    <a:p>
                      <a:r>
                        <a:rPr lang="ru-RU" sz="2400" b="1" i="1" dirty="0" smtClean="0"/>
                        <a:t>Цена лечения глубокого кариеса 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3000руб</a:t>
                      </a:r>
                      <a:r>
                        <a:rPr lang="ru-RU" sz="2400" dirty="0" smtClean="0"/>
                        <a:t>, включая 20% от стоимости материала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/>
                        <a:t>Цена лечения глубокого кариеса 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2780руб</a:t>
                      </a:r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,</a:t>
                      </a:r>
                      <a:r>
                        <a:rPr lang="ru-RU" sz="2400" dirty="0" smtClean="0"/>
                        <a:t> включая 20% от стоимости материала</a:t>
                      </a:r>
                    </a:p>
                    <a:p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/>
                </a:tc>
              </a:tr>
              <a:tr h="47207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Разница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</a:rPr>
                        <a:t> = 220руб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28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215" y="220981"/>
            <a:ext cx="10353762" cy="933450"/>
          </a:xfrm>
        </p:spPr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Перспектива коммерциализации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1450" y="1794510"/>
            <a:ext cx="11841480" cy="4709160"/>
          </a:xfrm>
        </p:spPr>
        <p:txBody>
          <a:bodyPr>
            <a:norm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C000"/>
                </a:solidFill>
              </a:rPr>
              <a:t>Защита технологии патентом.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C000"/>
                </a:solidFill>
              </a:rPr>
              <a:t>Объем внебюджетных инвестиций- собственные средства и средства производителя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ru-RU" sz="3200" b="1" dirty="0" smtClean="0">
                <a:solidFill>
                  <a:srgbClr val="FFC000"/>
                </a:solidFill>
              </a:rPr>
              <a:t>(</a:t>
            </a:r>
            <a:r>
              <a:rPr lang="en-US" sz="3200" b="1" dirty="0" smtClean="0">
                <a:solidFill>
                  <a:srgbClr val="FFC000"/>
                </a:solidFill>
              </a:rPr>
              <a:t>KERR)</a:t>
            </a:r>
            <a:endParaRPr lang="ru-RU" sz="3200" b="1" dirty="0" smtClean="0">
              <a:solidFill>
                <a:srgbClr val="FFC000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C000"/>
                </a:solidFill>
              </a:rPr>
              <a:t>Заинтересованность стоматологических клиник и кабинетов.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C000"/>
                </a:solidFill>
              </a:rPr>
              <a:t>Потенциальный потребитель - фирма производитель (</a:t>
            </a:r>
            <a:r>
              <a:rPr lang="en-US" sz="3200" b="1" dirty="0" smtClean="0">
                <a:solidFill>
                  <a:srgbClr val="FFC000"/>
                </a:solidFill>
              </a:rPr>
              <a:t>KERR)</a:t>
            </a:r>
            <a:r>
              <a:rPr lang="ru-RU" sz="3200" b="1" dirty="0" smtClean="0">
                <a:solidFill>
                  <a:srgbClr val="FFC000"/>
                </a:solidFill>
              </a:rPr>
              <a:t> </a:t>
            </a:r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8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201169"/>
            <a:ext cx="10353762" cy="1115568"/>
          </a:xfrm>
        </p:spPr>
        <p:txBody>
          <a:bodyPr>
            <a:normAutofit/>
          </a:bodyPr>
          <a:lstStyle/>
          <a:p>
            <a:r>
              <a:rPr lang="ru-RU" dirty="0"/>
              <a:t>Календарный план выполнения НИОКР. 1-й год проекта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326426"/>
              </p:ext>
            </p:extLst>
          </p:nvPr>
        </p:nvGraphicFramePr>
        <p:xfrm>
          <a:off x="217170" y="1302596"/>
          <a:ext cx="11715750" cy="5345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400"/>
                <a:gridCol w="9199710"/>
                <a:gridCol w="1691640"/>
              </a:tblGrid>
              <a:tr h="101309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№ этапа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Наименование работ по основным этапам НИОКР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Сроки выполнения работ (мес.)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22880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900" b="1" dirty="0" smtClean="0">
                          <a:solidFill>
                            <a:schemeClr val="bg1"/>
                          </a:solidFill>
                        </a:rPr>
                        <a:t>Разработка технологии </a:t>
                      </a:r>
                      <a:r>
                        <a:rPr lang="ru-RU" sz="1900" dirty="0" smtClean="0"/>
                        <a:t>герметизации эмали с использованием </a:t>
                      </a:r>
                      <a:r>
                        <a:rPr lang="ru-RU" sz="1900" dirty="0" err="1" smtClean="0"/>
                        <a:t>самоадгезивного</a:t>
                      </a:r>
                      <a:r>
                        <a:rPr lang="ru-RU" sz="1900" dirty="0" smtClean="0"/>
                        <a:t> текучего композита при пломбировании жевательной группы зубов. </a:t>
                      </a:r>
                      <a:r>
                        <a:rPr lang="ru-RU" sz="1900" b="1" dirty="0" smtClean="0">
                          <a:solidFill>
                            <a:schemeClr val="bg1"/>
                          </a:solidFill>
                        </a:rPr>
                        <a:t>Сбор клинического материала</a:t>
                      </a:r>
                      <a:r>
                        <a:rPr lang="ru-RU" sz="1900" dirty="0" smtClean="0"/>
                        <a:t> для исследований- удаленные моляры и </a:t>
                      </a:r>
                      <a:r>
                        <a:rPr lang="ru-RU" sz="1900" dirty="0" err="1" smtClean="0"/>
                        <a:t>премоляры</a:t>
                      </a:r>
                      <a:r>
                        <a:rPr lang="ru-RU" sz="1900" dirty="0" smtClean="0"/>
                        <a:t>.</a:t>
                      </a:r>
                    </a:p>
                    <a:p>
                      <a:pPr algn="l"/>
                      <a:r>
                        <a:rPr lang="ru-RU" sz="1900" b="1" dirty="0" smtClean="0"/>
                        <a:t>Формирование групп исследования- </a:t>
                      </a:r>
                      <a:r>
                        <a:rPr lang="ru-RU" sz="1900" b="0" dirty="0" smtClean="0"/>
                        <a:t>180</a:t>
                      </a:r>
                      <a:r>
                        <a:rPr lang="ru-RU" sz="1900" b="0" baseline="0" dirty="0" smtClean="0"/>
                        <a:t> пациентов от 20- 50 лет с дефектами твердых тканей жевательной группы зубов</a:t>
                      </a:r>
                      <a:r>
                        <a:rPr lang="ru-RU" sz="1900" dirty="0" smtClean="0"/>
                        <a:t>. </a:t>
                      </a:r>
                      <a:r>
                        <a:rPr lang="ru-RU" sz="1900" b="1" dirty="0" smtClean="0"/>
                        <a:t>Клиническое обследование пациентов </a:t>
                      </a:r>
                      <a:r>
                        <a:rPr lang="ru-RU" sz="1900" dirty="0" smtClean="0"/>
                        <a:t>- течение заболевания, осмотр, диагностическое препарирование, прицельное зондирование, термометрия, перкуссия, </a:t>
                      </a:r>
                      <a:r>
                        <a:rPr lang="ru-RU" sz="1900" dirty="0" err="1" smtClean="0"/>
                        <a:t>электроодонтодиагностика</a:t>
                      </a:r>
                      <a:endParaRPr lang="ru-RU" sz="1900" dirty="0" smtClean="0"/>
                    </a:p>
                    <a:p>
                      <a:pPr algn="l"/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19248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900" b="1" dirty="0" smtClean="0">
                          <a:solidFill>
                            <a:schemeClr val="bg1"/>
                          </a:solidFill>
                        </a:rPr>
                        <a:t>Проведение сравнительной характеристики </a:t>
                      </a:r>
                      <a:r>
                        <a:rPr lang="ru-RU" sz="1900" dirty="0" smtClean="0"/>
                        <a:t>с традиционной адгезивной техникой. </a:t>
                      </a:r>
                      <a:r>
                        <a:rPr lang="ru-RU" sz="1900" b="1" dirty="0" smtClean="0"/>
                        <a:t>Определение </a:t>
                      </a:r>
                      <a:r>
                        <a:rPr lang="ru-RU" sz="1900" b="1" dirty="0" err="1" smtClean="0"/>
                        <a:t>полимеризационной</a:t>
                      </a:r>
                      <a:r>
                        <a:rPr lang="ru-RU" sz="1900" b="1" dirty="0" smtClean="0"/>
                        <a:t> усад</a:t>
                      </a:r>
                      <a:r>
                        <a:rPr lang="ru-RU" sz="1900" dirty="0" smtClean="0"/>
                        <a:t>ки путем сканирования и подсчитывания пикселей, формирующих область. </a:t>
                      </a:r>
                      <a:r>
                        <a:rPr lang="ru-RU" sz="1900" b="1" dirty="0" smtClean="0"/>
                        <a:t>Определение параметров силы адгезии</a:t>
                      </a:r>
                      <a:r>
                        <a:rPr lang="ru-RU" sz="1900" dirty="0" smtClean="0"/>
                        <a:t> к эмали и дентину с помощью трансмиссионной электронной микроскопии. </a:t>
                      </a:r>
                      <a:r>
                        <a:rPr lang="ru-RU" sz="1900" b="1" dirty="0" smtClean="0"/>
                        <a:t>Исследование краевого прилегания </a:t>
                      </a:r>
                      <a:r>
                        <a:rPr lang="ru-RU" sz="1900" dirty="0" err="1" smtClean="0"/>
                        <a:t>самоадгезивного</a:t>
                      </a:r>
                      <a:r>
                        <a:rPr lang="ru-RU" sz="1900" dirty="0" smtClean="0"/>
                        <a:t> текучего композита с помощью сканирующего электронного микроскопа на удаленных зубах.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057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87867"/>
            <a:ext cx="10353762" cy="60693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400" b="1" i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ru-RU" sz="4400" b="1" i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ru-RU" sz="4400" b="1" i="1" dirty="0" smtClean="0">
                <a:solidFill>
                  <a:srgbClr val="FFC000"/>
                </a:solidFill>
              </a:rPr>
              <a:t>Распространенность кариеса среди взрослого населения- 100%. </a:t>
            </a:r>
          </a:p>
        </p:txBody>
      </p:sp>
      <p:pic>
        <p:nvPicPr>
          <p:cNvPr id="2050" name="Picture 2" descr="http://im2-tub-ru.yandex.net/i?id=81d85b5a4c38513bb13e45cfd0681985-129-144&amp;n=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129" y="4470925"/>
            <a:ext cx="4314824" cy="208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1-tub-ru.yandex.net/i?id=14a8fe9dfe075ac90dff07bb0cece5a0-14-144&amp;n=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785" y="210132"/>
            <a:ext cx="2915158" cy="221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2-tub-ru.yandex.net/i?id=7f64c12f7974a2b82c37bdadbcb1f113-57-144&amp;n=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142" y="329853"/>
            <a:ext cx="2873905" cy="197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1-tub-ru.yandex.net/i?id=60ba753f12d190567cd864a50d457763-82-144&amp;n=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346" y="4366566"/>
            <a:ext cx="3678363" cy="209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1-tub-ru.yandex.net/i?id=99d636801363d4fdb59bc239c7b3c16b-57-144&amp;n=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63116" y="210132"/>
            <a:ext cx="2339493" cy="174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53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29" y="152401"/>
            <a:ext cx="10353762" cy="1109472"/>
          </a:xfrm>
        </p:spPr>
        <p:txBody>
          <a:bodyPr/>
          <a:lstStyle/>
          <a:p>
            <a:r>
              <a:rPr lang="ru-RU" dirty="0"/>
              <a:t>Календарный план выполнения НИОКР. 2-й год проекта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577234"/>
              </p:ext>
            </p:extLst>
          </p:nvPr>
        </p:nvGraphicFramePr>
        <p:xfrm>
          <a:off x="205739" y="1209535"/>
          <a:ext cx="11841480" cy="5356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1"/>
                <a:gridCol w="9360246"/>
                <a:gridCol w="1658273"/>
              </a:tblGrid>
              <a:tr h="59640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№ этапа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Наименование работ по основным этапам НИОКР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Сроки выполнения работ (мес.)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8823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1" dirty="0" smtClean="0"/>
                        <a:t>Определение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b="1" dirty="0" smtClean="0"/>
                        <a:t>рентген-контрастности</a:t>
                      </a:r>
                      <a:r>
                        <a:rPr lang="ru-RU" sz="1900" dirty="0" smtClean="0"/>
                        <a:t> материала. </a:t>
                      </a:r>
                      <a:r>
                        <a:rPr lang="ru-RU" sz="1900" b="1" dirty="0" smtClean="0"/>
                        <a:t>Определение </a:t>
                      </a:r>
                      <a:r>
                        <a:rPr lang="ru-RU" sz="1900" b="1" dirty="0" err="1" smtClean="0"/>
                        <a:t>микроподтеканий</a:t>
                      </a:r>
                      <a:r>
                        <a:rPr lang="ru-RU" sz="1900" b="1" dirty="0" smtClean="0"/>
                        <a:t> </a:t>
                      </a:r>
                      <a:r>
                        <a:rPr lang="ru-RU" sz="1900" dirty="0" smtClean="0"/>
                        <a:t>путем изучения степени проникновения красителя вдоль краев реставраций. </a:t>
                      </a:r>
                      <a:r>
                        <a:rPr lang="ru-RU" sz="1900" b="1" dirty="0" smtClean="0"/>
                        <a:t>Оценка оптических свойств</a:t>
                      </a:r>
                      <a:r>
                        <a:rPr lang="ru-RU" sz="1900" dirty="0" smtClean="0"/>
                        <a:t> материала и </a:t>
                      </a:r>
                      <a:r>
                        <a:rPr lang="ru-RU" sz="1900" b="1" dirty="0" smtClean="0"/>
                        <a:t>прочности</a:t>
                      </a:r>
                      <a:r>
                        <a:rPr lang="ru-RU" sz="1900" dirty="0" smtClean="0"/>
                        <a:t> на изгиб. </a:t>
                      </a:r>
                      <a:r>
                        <a:rPr lang="ru-RU" sz="1900" b="1" dirty="0" smtClean="0"/>
                        <a:t>Оценка взаимодействия </a:t>
                      </a:r>
                      <a:r>
                        <a:rPr lang="ru-RU" sz="1900" dirty="0" smtClean="0"/>
                        <a:t>между </a:t>
                      </a:r>
                      <a:r>
                        <a:rPr lang="ru-RU" sz="1900" dirty="0" err="1" smtClean="0"/>
                        <a:t>самоадгезивным</a:t>
                      </a:r>
                      <a:r>
                        <a:rPr lang="ru-RU" sz="1900" dirty="0" smtClean="0"/>
                        <a:t> текучим композитом  с эмалью и дентином при помощи трансмиссионной электронной микроскопии.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24684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1" dirty="0" smtClean="0"/>
                        <a:t>Проведение </a:t>
                      </a:r>
                      <a:r>
                        <a:rPr lang="ru-RU" sz="1900" b="1" dirty="0" err="1" smtClean="0"/>
                        <a:t>люминисцентной</a:t>
                      </a:r>
                      <a:r>
                        <a:rPr lang="ru-RU" sz="1900" b="1" dirty="0" smtClean="0"/>
                        <a:t> </a:t>
                      </a:r>
                      <a:r>
                        <a:rPr lang="ru-RU" sz="1900" b="1" dirty="0" err="1" smtClean="0"/>
                        <a:t>спектроколориметрии</a:t>
                      </a:r>
                      <a:r>
                        <a:rPr lang="ru-RU" sz="1900" b="1" dirty="0" smtClean="0"/>
                        <a:t> </a:t>
                      </a:r>
                      <a:r>
                        <a:rPr lang="ru-RU" sz="1900" b="0" dirty="0" smtClean="0"/>
                        <a:t>эма</a:t>
                      </a:r>
                      <a:r>
                        <a:rPr lang="ru-RU" sz="1900" dirty="0" smtClean="0"/>
                        <a:t>ли. </a:t>
                      </a:r>
                      <a:r>
                        <a:rPr lang="ru-RU" sz="1900" b="1" dirty="0" smtClean="0"/>
                        <a:t>Анализ зоны контакта </a:t>
                      </a:r>
                      <a:r>
                        <a:rPr lang="ru-RU" sz="1900" dirty="0" smtClean="0"/>
                        <a:t>между </a:t>
                      </a:r>
                      <a:r>
                        <a:rPr lang="ru-RU" sz="1900" dirty="0" err="1" smtClean="0"/>
                        <a:t>самоадгезивным</a:t>
                      </a:r>
                      <a:r>
                        <a:rPr lang="ru-RU" sz="1900" dirty="0" smtClean="0"/>
                        <a:t> текучим композитом и дентином при помощи сканирующего электронного микроскопа и    атомно-силовой микроскопии. </a:t>
                      </a:r>
                      <a:r>
                        <a:rPr lang="ru-RU" sz="1900" b="1" dirty="0" smtClean="0"/>
                        <a:t>Изучение распределения микроэлементо</a:t>
                      </a:r>
                      <a:r>
                        <a:rPr lang="ru-RU" sz="1900" dirty="0" smtClean="0"/>
                        <a:t>в в структуре зуба с помощью планарной спектрограммы.</a:t>
                      </a:r>
                    </a:p>
                    <a:p>
                      <a:r>
                        <a:rPr lang="ru-RU" sz="1900" b="1" dirty="0" smtClean="0"/>
                        <a:t>Исследование отдаленных результато</a:t>
                      </a:r>
                      <a:r>
                        <a:rPr lang="ru-RU" sz="1900" dirty="0" smtClean="0"/>
                        <a:t>в лечения. </a:t>
                      </a:r>
                      <a:r>
                        <a:rPr lang="ru-RU" sz="1900" b="1" dirty="0" smtClean="0"/>
                        <a:t>Оценка реставраций </a:t>
                      </a:r>
                      <a:r>
                        <a:rPr lang="ru-RU" sz="1900" dirty="0" smtClean="0"/>
                        <a:t>по критериям </a:t>
                      </a:r>
                      <a:r>
                        <a:rPr lang="ru-RU" sz="1900" dirty="0" err="1" smtClean="0"/>
                        <a:t>Ryge</a:t>
                      </a:r>
                      <a:r>
                        <a:rPr lang="ru-RU" sz="1900" dirty="0" smtClean="0"/>
                        <a:t>. </a:t>
                      </a:r>
                      <a:r>
                        <a:rPr lang="ru-RU" sz="1900" b="1" dirty="0" smtClean="0"/>
                        <a:t>Статистическая обработка </a:t>
                      </a:r>
                      <a:r>
                        <a:rPr lang="ru-RU" sz="1900" b="0" dirty="0" smtClean="0"/>
                        <a:t>результатов</a:t>
                      </a:r>
                      <a:r>
                        <a:rPr lang="ru-RU" sz="1900" b="1" dirty="0" smtClean="0"/>
                        <a:t> </a:t>
                      </a:r>
                      <a:r>
                        <a:rPr lang="ru-RU" sz="1900" dirty="0" smtClean="0"/>
                        <a:t>исследования, методы системного анализа</a:t>
                      </a:r>
                    </a:p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713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83839" y="1042353"/>
            <a:ext cx="9001462" cy="23876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</a:rPr>
              <a:t>Спасибо за внимание</a:t>
            </a:r>
            <a:endParaRPr lang="ru-RU" sz="4800" dirty="0">
              <a:solidFill>
                <a:srgbClr val="FFC0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881018" y="4400550"/>
            <a:ext cx="9857591" cy="1954530"/>
          </a:xfrm>
        </p:spPr>
        <p:txBody>
          <a:bodyPr>
            <a:normAutofit/>
          </a:bodyPr>
          <a:lstStyle/>
          <a:p>
            <a:pPr algn="r"/>
            <a:r>
              <a:rPr lang="ru-RU" b="1" u="sng" dirty="0" smtClean="0"/>
              <a:t>Контакты</a:t>
            </a:r>
            <a:r>
              <a:rPr lang="ru-RU" u="sng" dirty="0" smtClean="0"/>
              <a:t>:</a:t>
            </a:r>
            <a:r>
              <a:rPr lang="ru-RU" dirty="0" smtClean="0"/>
              <a:t>  </a:t>
            </a:r>
            <a:endParaRPr lang="en-US" dirty="0" smtClean="0"/>
          </a:p>
          <a:p>
            <a:pPr algn="r"/>
            <a:r>
              <a:rPr lang="ru-RU" dirty="0" smtClean="0"/>
              <a:t>тел. 8</a:t>
            </a:r>
            <a:r>
              <a:rPr lang="en-US" dirty="0" smtClean="0"/>
              <a:t>-</a:t>
            </a:r>
            <a:r>
              <a:rPr lang="ru-RU" dirty="0" smtClean="0"/>
              <a:t>951</a:t>
            </a:r>
            <a:r>
              <a:rPr lang="en-US" dirty="0" smtClean="0"/>
              <a:t>-</a:t>
            </a:r>
            <a:r>
              <a:rPr lang="ru-RU" dirty="0" smtClean="0"/>
              <a:t>865</a:t>
            </a:r>
            <a:r>
              <a:rPr lang="en-US" dirty="0" smtClean="0"/>
              <a:t>-</a:t>
            </a:r>
            <a:r>
              <a:rPr lang="ru-RU" dirty="0" smtClean="0"/>
              <a:t>86</a:t>
            </a:r>
            <a:r>
              <a:rPr lang="en-US" dirty="0" smtClean="0"/>
              <a:t>-</a:t>
            </a:r>
            <a:r>
              <a:rPr lang="ru-RU" dirty="0" smtClean="0"/>
              <a:t>26</a:t>
            </a:r>
          </a:p>
          <a:p>
            <a:pPr algn="r"/>
            <a:r>
              <a:rPr lang="en-US" dirty="0" smtClean="0"/>
              <a:t>E-mail</a:t>
            </a:r>
            <a:r>
              <a:rPr lang="ru-RU" dirty="0" smtClean="0"/>
              <a:t>: </a:t>
            </a:r>
            <a:r>
              <a:rPr lang="en-US" dirty="0" smtClean="0"/>
              <a:t>ir-ka91@mail.ru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23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8610"/>
            <a:ext cx="11452860" cy="6217920"/>
          </a:xfrm>
        </p:spPr>
        <p:txBody>
          <a:bodyPr/>
          <a:lstStyle/>
          <a:p>
            <a:r>
              <a:rPr lang="ru-RU" sz="3200" b="1" i="1" dirty="0">
                <a:solidFill>
                  <a:srgbClr val="FFC000"/>
                </a:solidFill>
              </a:rPr>
              <a:t>40% всех терапевтических стоматологических </a:t>
            </a:r>
            <a:r>
              <a:rPr lang="ru-RU" sz="3200" b="1" i="1" dirty="0" smtClean="0">
                <a:solidFill>
                  <a:srgbClr val="FFC000"/>
                </a:solidFill>
              </a:rPr>
              <a:t>мероприятий связано </a:t>
            </a:r>
            <a:r>
              <a:rPr lang="ru-RU" sz="3200" b="1" i="1" u="sng" dirty="0" smtClean="0">
                <a:solidFill>
                  <a:srgbClr val="FFC000"/>
                </a:solidFill>
              </a:rPr>
              <a:t>с вторичным кариесом</a:t>
            </a:r>
          </a:p>
          <a:p>
            <a:r>
              <a:rPr lang="ru-RU" sz="3200" b="1" i="1" dirty="0" smtClean="0">
                <a:solidFill>
                  <a:srgbClr val="FFC000"/>
                </a:solidFill>
              </a:rPr>
              <a:t>1/3 рабочего времени стоматолога расходуется на повторное лечение кариеса</a:t>
            </a:r>
            <a:endParaRPr lang="ru-RU" sz="3200" b="1" i="1" dirty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3246755"/>
            <a:ext cx="3288030" cy="219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469" y="3255645"/>
            <a:ext cx="3274695" cy="218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Картинки по запросу вторичный карие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684" y="3255645"/>
            <a:ext cx="3947935" cy="218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57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0-tub-ru.yandex.net/i?id=0f8c02f08717be50f150db6fc3206a62-135-144&amp;n=2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758267" cy="361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1-tub-ru.yandex.net/i?id=390cd392aa5ec4c16c4cf39b5c352ce3-121-144&amp;n=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4" y="269352"/>
            <a:ext cx="3688292" cy="368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4933" y="4571999"/>
            <a:ext cx="97705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Возникает необходимость снова посещать стоматолога, испытывать страх перед стоматологическими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манипуляциями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22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365" y="255270"/>
            <a:ext cx="10353761" cy="1326321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Цель  исследования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945" y="1684584"/>
            <a:ext cx="10353762" cy="4293306"/>
          </a:xfrm>
        </p:spPr>
        <p:txBody>
          <a:bodyPr>
            <a:noAutofit/>
          </a:bodyPr>
          <a:lstStyle/>
          <a:p>
            <a:r>
              <a:rPr lang="ru-RU" sz="2800" b="1" u="sng" dirty="0">
                <a:solidFill>
                  <a:srgbClr val="FFC000"/>
                </a:solidFill>
              </a:rPr>
              <a:t>Повышение качества лечения кариеса </a:t>
            </a:r>
            <a:r>
              <a:rPr lang="ru-RU" sz="2800" b="1" dirty="0">
                <a:solidFill>
                  <a:srgbClr val="FFC000"/>
                </a:solidFill>
              </a:rPr>
              <a:t>жевательной группы зубов,  </a:t>
            </a:r>
            <a:endParaRPr lang="ru-RU" sz="2800" b="1" dirty="0" smtClean="0">
              <a:solidFill>
                <a:srgbClr val="FFC000"/>
              </a:solidFill>
            </a:endParaRPr>
          </a:p>
          <a:p>
            <a:r>
              <a:rPr lang="ru-RU" sz="2800" b="1" u="sng" dirty="0" smtClean="0">
                <a:solidFill>
                  <a:srgbClr val="FFC000"/>
                </a:solidFill>
              </a:rPr>
              <a:t>снижение </a:t>
            </a:r>
            <a:r>
              <a:rPr lang="ru-RU" sz="2800" b="1" u="sng" dirty="0">
                <a:solidFill>
                  <a:srgbClr val="FFC000"/>
                </a:solidFill>
              </a:rPr>
              <a:t>рисков возникновения рецидивного </a:t>
            </a:r>
            <a:r>
              <a:rPr lang="ru-RU" sz="2800" b="1" dirty="0">
                <a:solidFill>
                  <a:srgbClr val="FFC000"/>
                </a:solidFill>
              </a:rPr>
              <a:t>(вторичного)кариеса, </a:t>
            </a:r>
            <a:endParaRPr lang="ru-RU" sz="2800" b="1" dirty="0" smtClean="0">
              <a:solidFill>
                <a:srgbClr val="FFC000"/>
              </a:solidFill>
            </a:endParaRPr>
          </a:p>
          <a:p>
            <a:r>
              <a:rPr lang="ru-RU" sz="2800" b="1" u="sng" dirty="0" smtClean="0">
                <a:solidFill>
                  <a:srgbClr val="FFC000"/>
                </a:solidFill>
              </a:rPr>
              <a:t>устранение </a:t>
            </a:r>
            <a:r>
              <a:rPr lang="ru-RU" sz="2800" b="1" u="sng" dirty="0">
                <a:solidFill>
                  <a:srgbClr val="FFC000"/>
                </a:solidFill>
              </a:rPr>
              <a:t>психологического фактора страха </a:t>
            </a:r>
            <a:r>
              <a:rPr lang="ru-RU" sz="2800" b="1" dirty="0">
                <a:solidFill>
                  <a:srgbClr val="FFC000"/>
                </a:solidFill>
              </a:rPr>
              <a:t>пациентов перед стоматологическими манипуляциями, особенно при необходимости повторного </a:t>
            </a:r>
            <a:r>
              <a:rPr lang="ru-RU" sz="2800" b="1" dirty="0" smtClean="0">
                <a:solidFill>
                  <a:srgbClr val="FFC000"/>
                </a:solidFill>
              </a:rPr>
              <a:t>лечения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1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1" y="609600"/>
            <a:ext cx="11384280" cy="50825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Одна из важных причин возникновения вторичного кариеса-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>
                <a:solidFill>
                  <a:srgbClr val="FFC000"/>
                </a:solidFill>
              </a:rPr>
              <a:t>проблема плохой краевой адаптации композита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43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Эмаль — минерализованная ткань, во время ее препарирования происходят </a:t>
            </a:r>
            <a:r>
              <a:rPr lang="ru-RU" dirty="0" err="1"/>
              <a:t>микросколы</a:t>
            </a:r>
            <a:r>
              <a:rPr lang="ru-RU" dirty="0"/>
              <a:t> и трещины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72289"/>
            <a:ext cx="6320789" cy="488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08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225" y="152400"/>
            <a:ext cx="10353761" cy="1326321"/>
          </a:xfrm>
        </p:spPr>
        <p:txBody>
          <a:bodyPr/>
          <a:lstStyle/>
          <a:p>
            <a:r>
              <a:rPr lang="ru-RU" dirty="0" smtClean="0"/>
              <a:t>Процесс кондиционирования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303020"/>
            <a:ext cx="10353762" cy="5234940"/>
          </a:xfrm>
        </p:spPr>
        <p:txBody>
          <a:bodyPr/>
          <a:lstStyle/>
          <a:p>
            <a:pPr algn="r"/>
            <a:r>
              <a:rPr lang="ru-RU" sz="2800" dirty="0" smtClean="0"/>
              <a:t>Протравливающий гель плохо</a:t>
            </a:r>
          </a:p>
          <a:p>
            <a:pPr marL="0" indent="0" algn="r">
              <a:buNone/>
            </a:pPr>
            <a:r>
              <a:rPr lang="ru-RU" sz="2800" dirty="0" smtClean="0"/>
              <a:t> вымывается из полости зуба- </a:t>
            </a:r>
          </a:p>
          <a:p>
            <a:pPr marL="0" indent="0" algn="r">
              <a:buNone/>
            </a:pPr>
            <a:r>
              <a:rPr lang="ru-RU" sz="2800" dirty="0" smtClean="0"/>
              <a:t>задерживается между </a:t>
            </a:r>
          </a:p>
          <a:p>
            <a:pPr marL="0" indent="0" algn="r">
              <a:buNone/>
            </a:pPr>
            <a:r>
              <a:rPr lang="ru-RU" sz="2800" dirty="0" smtClean="0"/>
              <a:t>матрицей и тканями зуба</a:t>
            </a:r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" y="1901190"/>
            <a:ext cx="4675823" cy="393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37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6066" y="1116770"/>
            <a:ext cx="5258934" cy="823912"/>
          </a:xfrm>
        </p:spPr>
        <p:txBody>
          <a:bodyPr/>
          <a:lstStyle/>
          <a:p>
            <a:pPr algn="ctr"/>
            <a:r>
              <a:rPr lang="ru-RU" sz="4400" dirty="0" err="1">
                <a:solidFill>
                  <a:srgbClr val="FF0000"/>
                </a:solidFill>
              </a:rPr>
              <a:t>Бондинг</a:t>
            </a:r>
            <a:endParaRPr lang="ru-RU" sz="4400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206490" y="1116770"/>
            <a:ext cx="5529697" cy="823912"/>
          </a:xfrm>
        </p:spPr>
        <p:txBody>
          <a:bodyPr>
            <a:noAutofit/>
          </a:bodyPr>
          <a:lstStyle/>
          <a:p>
            <a:r>
              <a:rPr lang="ru-RU" sz="3200" dirty="0"/>
              <a:t>Адгезивный «Бортик» на границе эмали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26" y="1424444"/>
            <a:ext cx="4091160" cy="306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2121535"/>
            <a:ext cx="4252595" cy="425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Выгнутая вниз стрелка 10"/>
          <p:cNvSpPr/>
          <p:nvPr/>
        </p:nvSpPr>
        <p:spPr>
          <a:xfrm>
            <a:off x="4286250" y="4834890"/>
            <a:ext cx="2468880" cy="106299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7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1955</TotalTime>
  <Words>799</Words>
  <Application>Microsoft Office PowerPoint</Application>
  <PresentationFormat>Произвольный</PresentationFormat>
  <Paragraphs>126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Damask</vt:lpstr>
      <vt:lpstr>Разработка Технологии ГЕРМЕТИЗАЦИИ ЭМАЛИ С ИСПОЛЬЗОВАНИЕМ САМОАДГЕЗИВНОГО ТЕКУЧЕГО КОМПОЗИТА ПРИ ПЛОМБИРОВАНИИ ЖЕВАТЕЛЬНОЙ ГРУППЫ ЗУБОВ</vt:lpstr>
      <vt:lpstr>Презентация PowerPoint</vt:lpstr>
      <vt:lpstr>Презентация PowerPoint</vt:lpstr>
      <vt:lpstr>Презентация PowerPoint</vt:lpstr>
      <vt:lpstr>Цель  исследования</vt:lpstr>
      <vt:lpstr>Одна из важных причин возникновения вторичного кариеса-   проблема плохой краевой адаптации композита</vt:lpstr>
      <vt:lpstr>Эмаль — минерализованная ткань, во время ее препарирования происходят микросколы и трещины</vt:lpstr>
      <vt:lpstr>Процесс кондиционирования</vt:lpstr>
      <vt:lpstr>Презентация PowerPoint</vt:lpstr>
      <vt:lpstr>новизна</vt:lpstr>
      <vt:lpstr> </vt:lpstr>
      <vt:lpstr>Отличие  от других методик с использованием текучих композитов</vt:lpstr>
      <vt:lpstr>Технология с применением самопротравливающего самоадгезивного текучего композита</vt:lpstr>
      <vt:lpstr>Презентация PowerPoint</vt:lpstr>
      <vt:lpstr>Презентация PowerPoint</vt:lpstr>
      <vt:lpstr>Ожидаемые результаты: </vt:lpstr>
      <vt:lpstr> стоимость лечения кариеса существенно не изменится: </vt:lpstr>
      <vt:lpstr>Перспектива коммерциализации</vt:lpstr>
      <vt:lpstr>Календарный план выполнения НИОКР. 1-й год проекта</vt:lpstr>
      <vt:lpstr>Календарный план выполнения НИОКР. 2-й год проекта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Клинико-лабораторная характеристика качества пломбирования жевательной группы зубов при применении самоадгезивного текучего композита</dc:title>
  <dc:creator>Ирина Малыхина</dc:creator>
  <cp:lastModifiedBy>home</cp:lastModifiedBy>
  <cp:revision>100</cp:revision>
  <dcterms:created xsi:type="dcterms:W3CDTF">2014-11-17T18:20:20Z</dcterms:created>
  <dcterms:modified xsi:type="dcterms:W3CDTF">2015-10-11T18:17:17Z</dcterms:modified>
</cp:coreProperties>
</file>