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2" r:id="rId2"/>
    <p:sldId id="280" r:id="rId3"/>
    <p:sldId id="263" r:id="rId4"/>
    <p:sldId id="357" r:id="rId5"/>
    <p:sldId id="358" r:id="rId6"/>
    <p:sldId id="386" r:id="rId7"/>
    <p:sldId id="387" r:id="rId8"/>
    <p:sldId id="388" r:id="rId9"/>
    <p:sldId id="389" r:id="rId10"/>
    <p:sldId id="390" r:id="rId11"/>
    <p:sldId id="391" r:id="rId12"/>
    <p:sldId id="363" r:id="rId13"/>
    <p:sldId id="364" r:id="rId14"/>
    <p:sldId id="365" r:id="rId15"/>
    <p:sldId id="366" r:id="rId16"/>
    <p:sldId id="367" r:id="rId17"/>
    <p:sldId id="368" r:id="rId18"/>
    <p:sldId id="383" r:id="rId19"/>
    <p:sldId id="384" r:id="rId20"/>
    <p:sldId id="370" r:id="rId21"/>
    <p:sldId id="371" r:id="rId22"/>
    <p:sldId id="372" r:id="rId23"/>
    <p:sldId id="393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92" r:id="rId32"/>
    <p:sldId id="380" r:id="rId33"/>
    <p:sldId id="381" r:id="rId34"/>
    <p:sldId id="394" r:id="rId35"/>
    <p:sldId id="395" r:id="rId36"/>
    <p:sldId id="259" r:id="rId37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  <a:srgbClr val="F48974"/>
    <a:srgbClr val="FFD347"/>
    <a:srgbClr val="4BB2FF"/>
    <a:srgbClr val="777777"/>
    <a:srgbClr val="9A0000"/>
    <a:srgbClr val="003399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309" autoAdjust="0"/>
  </p:normalViewPr>
  <p:slideViewPr>
    <p:cSldViewPr>
      <p:cViewPr varScale="1">
        <p:scale>
          <a:sx n="71" d="100"/>
          <a:sy n="71" d="100"/>
        </p:scale>
        <p:origin x="-83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57CED-07E8-4060-B8CA-3A34A93876C9}" type="doc">
      <dgm:prSet loTypeId="urn:microsoft.com/office/officeart/2005/8/layout/vList2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54EB469-88F8-44F4-9553-EFF43A9927C1}">
      <dgm:prSet custT="1"/>
      <dgm:spPr/>
      <dgm:t>
        <a:bodyPr/>
        <a:lstStyle/>
        <a:p>
          <a:pPr rtl="0"/>
          <a:r>
            <a:rPr lang="ru-RU" sz="2000" dirty="0" smtClean="0"/>
            <a:t>1</a:t>
          </a:r>
          <a:r>
            <a:rPr lang="ru-RU" sz="2800" dirty="0" smtClean="0"/>
            <a:t>. Принять информацию доложенную С.И. Ростовцевой к сведению и руководству.</a:t>
          </a:r>
          <a:endParaRPr lang="ru-RU" sz="2800" dirty="0"/>
        </a:p>
      </dgm:t>
    </dgm:pt>
    <dgm:pt modelId="{F1091959-BD5E-41F6-A14A-CCC12AE34C28}" type="parTrans" cxnId="{8F3A1699-235C-4F7B-8047-E46452301015}">
      <dgm:prSet/>
      <dgm:spPr/>
      <dgm:t>
        <a:bodyPr/>
        <a:lstStyle/>
        <a:p>
          <a:endParaRPr lang="ru-RU"/>
        </a:p>
      </dgm:t>
    </dgm:pt>
    <dgm:pt modelId="{ED82EFA5-B5C4-4CD1-A65D-22D047A72ABB}" type="sibTrans" cxnId="{8F3A1699-235C-4F7B-8047-E46452301015}">
      <dgm:prSet/>
      <dgm:spPr/>
      <dgm:t>
        <a:bodyPr/>
        <a:lstStyle/>
        <a:p>
          <a:endParaRPr lang="ru-RU"/>
        </a:p>
      </dgm:t>
    </dgm:pt>
    <dgm:pt modelId="{1D2D649D-A8EB-400B-B673-D9FB1DB7110F}">
      <dgm:prSet custT="1"/>
      <dgm:spPr/>
      <dgm:t>
        <a:bodyPr/>
        <a:lstStyle/>
        <a:p>
          <a:pPr rtl="0"/>
          <a:r>
            <a:rPr lang="ru-RU" sz="2800" dirty="0" smtClean="0"/>
            <a:t>2. Продолжить осуществлять контроль за  принятыми постановлениями ректорских совещаний в 2016-2017 учебном  году.</a:t>
          </a:r>
          <a:endParaRPr lang="ru-RU" sz="2800" dirty="0"/>
        </a:p>
      </dgm:t>
    </dgm:pt>
    <dgm:pt modelId="{62FAA162-1DB3-4643-B199-E51C4504F4BA}" type="parTrans" cxnId="{2C83002D-CB1F-4FBD-9C5A-B8BD7F02D6A2}">
      <dgm:prSet/>
      <dgm:spPr/>
      <dgm:t>
        <a:bodyPr/>
        <a:lstStyle/>
        <a:p>
          <a:endParaRPr lang="ru-RU"/>
        </a:p>
      </dgm:t>
    </dgm:pt>
    <dgm:pt modelId="{9788053B-EE12-433C-8D37-5CAA99B93F3B}" type="sibTrans" cxnId="{2C83002D-CB1F-4FBD-9C5A-B8BD7F02D6A2}">
      <dgm:prSet/>
      <dgm:spPr/>
      <dgm:t>
        <a:bodyPr/>
        <a:lstStyle/>
        <a:p>
          <a:endParaRPr lang="ru-RU"/>
        </a:p>
      </dgm:t>
    </dgm:pt>
    <dgm:pt modelId="{C04B670D-3289-4CF1-9D21-59D52BEB421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Ответственные: Ростовцева С.И.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Срок: постоянно.</a:t>
          </a:r>
        </a:p>
        <a:p>
          <a:pPr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D2E80E66-9BC9-413C-B6AC-7A147D10C08B}" type="parTrans" cxnId="{BB4CA331-9C64-4BAC-A8FA-7A9FC0D26E12}">
      <dgm:prSet/>
      <dgm:spPr/>
      <dgm:t>
        <a:bodyPr/>
        <a:lstStyle/>
        <a:p>
          <a:endParaRPr lang="ru-RU"/>
        </a:p>
      </dgm:t>
    </dgm:pt>
    <dgm:pt modelId="{D926F4ED-1677-4633-A301-C3D5BB4AA717}" type="sibTrans" cxnId="{BB4CA331-9C64-4BAC-A8FA-7A9FC0D26E12}">
      <dgm:prSet/>
      <dgm:spPr/>
      <dgm:t>
        <a:bodyPr/>
        <a:lstStyle/>
        <a:p>
          <a:endParaRPr lang="ru-RU"/>
        </a:p>
      </dgm:t>
    </dgm:pt>
    <dgm:pt modelId="{865FCABC-BA0B-4E13-9BDB-0D8E9AC464CD}">
      <dgm:prSet/>
      <dgm:spPr/>
      <dgm:t>
        <a:bodyPr/>
        <a:lstStyle/>
        <a:p>
          <a:pPr rtl="0"/>
          <a:endParaRPr lang="ru-RU" dirty="0"/>
        </a:p>
      </dgm:t>
    </dgm:pt>
    <dgm:pt modelId="{4494C85A-3854-4D78-BD88-0BCBBC90849E}" type="parTrans" cxnId="{9864A731-D09C-486A-BF29-6E26AFF878BC}">
      <dgm:prSet/>
      <dgm:spPr/>
      <dgm:t>
        <a:bodyPr/>
        <a:lstStyle/>
        <a:p>
          <a:endParaRPr lang="ru-RU"/>
        </a:p>
      </dgm:t>
    </dgm:pt>
    <dgm:pt modelId="{A2A9D372-9C7E-4338-B7AD-A1F524C7EECF}" type="sibTrans" cxnId="{9864A731-D09C-486A-BF29-6E26AFF878BC}">
      <dgm:prSet/>
      <dgm:spPr/>
      <dgm:t>
        <a:bodyPr/>
        <a:lstStyle/>
        <a:p>
          <a:endParaRPr lang="ru-RU"/>
        </a:p>
      </dgm:t>
    </dgm:pt>
    <dgm:pt modelId="{124B8360-5EEA-4E01-8529-5D30C18BA3CA}" type="pres">
      <dgm:prSet presAssocID="{27C57CED-07E8-4060-B8CA-3A34A93876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2E296-A54E-49A8-8B2C-6A2335E1FA04}" type="pres">
      <dgm:prSet presAssocID="{D54EB469-88F8-44F4-9553-EFF43A9927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2658E-0140-46DC-BC2B-CFB2871A0E6F}" type="pres">
      <dgm:prSet presAssocID="{ED82EFA5-B5C4-4CD1-A65D-22D047A72ABB}" presName="spacer" presStyleCnt="0"/>
      <dgm:spPr/>
    </dgm:pt>
    <dgm:pt modelId="{91A30FAC-95DF-4B2D-AAA2-193E9A49F112}" type="pres">
      <dgm:prSet presAssocID="{1D2D649D-A8EB-400B-B673-D9FB1DB711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6BE61-2FE8-4828-835C-0381185B6731}" type="pres">
      <dgm:prSet presAssocID="{9788053B-EE12-433C-8D37-5CAA99B93F3B}" presName="spacer" presStyleCnt="0"/>
      <dgm:spPr/>
    </dgm:pt>
    <dgm:pt modelId="{20006520-6714-4381-B84C-E49B9A0920C2}" type="pres">
      <dgm:prSet presAssocID="{C04B670D-3289-4CF1-9D21-59D52BEB421B}" presName="parentText" presStyleLbl="node1" presStyleIdx="2" presStyleCnt="4" custLinFactY="5859" custLinFactNeighborX="-17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8A4A5-617E-46CA-A31C-7988DAE325C0}" type="pres">
      <dgm:prSet presAssocID="{D926F4ED-1677-4633-A301-C3D5BB4AA717}" presName="spacer" presStyleCnt="0"/>
      <dgm:spPr/>
    </dgm:pt>
    <dgm:pt modelId="{E4738623-9C6D-4DA0-9721-F617C935BF17}" type="pres">
      <dgm:prSet presAssocID="{865FCABC-BA0B-4E13-9BDB-0D8E9AC464CD}" presName="parentText" presStyleLbl="node1" presStyleIdx="3" presStyleCnt="4" custLinFactNeighborX="126" custLinFactNeighborY="11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A1699-235C-4F7B-8047-E46452301015}" srcId="{27C57CED-07E8-4060-B8CA-3A34A93876C9}" destId="{D54EB469-88F8-44F4-9553-EFF43A9927C1}" srcOrd="0" destOrd="0" parTransId="{F1091959-BD5E-41F6-A14A-CCC12AE34C28}" sibTransId="{ED82EFA5-B5C4-4CD1-A65D-22D047A72ABB}"/>
    <dgm:cxn modelId="{9864A731-D09C-486A-BF29-6E26AFF878BC}" srcId="{27C57CED-07E8-4060-B8CA-3A34A93876C9}" destId="{865FCABC-BA0B-4E13-9BDB-0D8E9AC464CD}" srcOrd="3" destOrd="0" parTransId="{4494C85A-3854-4D78-BD88-0BCBBC90849E}" sibTransId="{A2A9D372-9C7E-4338-B7AD-A1F524C7EECF}"/>
    <dgm:cxn modelId="{A6C4DD31-5BD5-4E24-955E-FE444DA3E2B6}" type="presOf" srcId="{1D2D649D-A8EB-400B-B673-D9FB1DB7110F}" destId="{91A30FAC-95DF-4B2D-AAA2-193E9A49F112}" srcOrd="0" destOrd="0" presId="urn:microsoft.com/office/officeart/2005/8/layout/vList2"/>
    <dgm:cxn modelId="{BB4CA331-9C64-4BAC-A8FA-7A9FC0D26E12}" srcId="{27C57CED-07E8-4060-B8CA-3A34A93876C9}" destId="{C04B670D-3289-4CF1-9D21-59D52BEB421B}" srcOrd="2" destOrd="0" parTransId="{D2E80E66-9BC9-413C-B6AC-7A147D10C08B}" sibTransId="{D926F4ED-1677-4633-A301-C3D5BB4AA717}"/>
    <dgm:cxn modelId="{EEBB0B9A-7FB2-42E8-926B-B132EA6368BB}" type="presOf" srcId="{27C57CED-07E8-4060-B8CA-3A34A93876C9}" destId="{124B8360-5EEA-4E01-8529-5D30C18BA3CA}" srcOrd="0" destOrd="0" presId="urn:microsoft.com/office/officeart/2005/8/layout/vList2"/>
    <dgm:cxn modelId="{39B96AAF-224A-49F8-85A9-2C1E079A5353}" type="presOf" srcId="{865FCABC-BA0B-4E13-9BDB-0D8E9AC464CD}" destId="{E4738623-9C6D-4DA0-9721-F617C935BF17}" srcOrd="0" destOrd="0" presId="urn:microsoft.com/office/officeart/2005/8/layout/vList2"/>
    <dgm:cxn modelId="{2C83002D-CB1F-4FBD-9C5A-B8BD7F02D6A2}" srcId="{27C57CED-07E8-4060-B8CA-3A34A93876C9}" destId="{1D2D649D-A8EB-400B-B673-D9FB1DB7110F}" srcOrd="1" destOrd="0" parTransId="{62FAA162-1DB3-4643-B199-E51C4504F4BA}" sibTransId="{9788053B-EE12-433C-8D37-5CAA99B93F3B}"/>
    <dgm:cxn modelId="{9741EDEC-939A-4AA2-8D1F-86B750BC46B2}" type="presOf" srcId="{D54EB469-88F8-44F4-9553-EFF43A9927C1}" destId="{E392E296-A54E-49A8-8B2C-6A2335E1FA04}" srcOrd="0" destOrd="0" presId="urn:microsoft.com/office/officeart/2005/8/layout/vList2"/>
    <dgm:cxn modelId="{EBF5DB54-29F8-4C48-BDBE-4DFA5BD58ACD}" type="presOf" srcId="{C04B670D-3289-4CF1-9D21-59D52BEB421B}" destId="{20006520-6714-4381-B84C-E49B9A0920C2}" srcOrd="0" destOrd="0" presId="urn:microsoft.com/office/officeart/2005/8/layout/vList2"/>
    <dgm:cxn modelId="{3CD3C18F-B1F1-4DDC-AF6F-07D7DC4ACF66}" type="presParOf" srcId="{124B8360-5EEA-4E01-8529-5D30C18BA3CA}" destId="{E392E296-A54E-49A8-8B2C-6A2335E1FA04}" srcOrd="0" destOrd="0" presId="urn:microsoft.com/office/officeart/2005/8/layout/vList2"/>
    <dgm:cxn modelId="{0716351E-7E99-4E68-9945-A214FB6352BF}" type="presParOf" srcId="{124B8360-5EEA-4E01-8529-5D30C18BA3CA}" destId="{FDC2658E-0140-46DC-BC2B-CFB2871A0E6F}" srcOrd="1" destOrd="0" presId="urn:microsoft.com/office/officeart/2005/8/layout/vList2"/>
    <dgm:cxn modelId="{922BBC7C-1B7F-4CD0-814A-89BC5C8492E8}" type="presParOf" srcId="{124B8360-5EEA-4E01-8529-5D30C18BA3CA}" destId="{91A30FAC-95DF-4B2D-AAA2-193E9A49F112}" srcOrd="2" destOrd="0" presId="urn:microsoft.com/office/officeart/2005/8/layout/vList2"/>
    <dgm:cxn modelId="{2F06B941-AFC2-4968-B1E8-B57A569DD70D}" type="presParOf" srcId="{124B8360-5EEA-4E01-8529-5D30C18BA3CA}" destId="{11A6BE61-2FE8-4828-835C-0381185B6731}" srcOrd="3" destOrd="0" presId="urn:microsoft.com/office/officeart/2005/8/layout/vList2"/>
    <dgm:cxn modelId="{56794646-8A62-40DB-815C-9828093DCF6B}" type="presParOf" srcId="{124B8360-5EEA-4E01-8529-5D30C18BA3CA}" destId="{20006520-6714-4381-B84C-E49B9A0920C2}" srcOrd="4" destOrd="0" presId="urn:microsoft.com/office/officeart/2005/8/layout/vList2"/>
    <dgm:cxn modelId="{1E633C37-EF17-4166-B666-51846792FFC3}" type="presParOf" srcId="{124B8360-5EEA-4E01-8529-5D30C18BA3CA}" destId="{87E8A4A5-617E-46CA-A31C-7988DAE325C0}" srcOrd="5" destOrd="0" presId="urn:microsoft.com/office/officeart/2005/8/layout/vList2"/>
    <dgm:cxn modelId="{E8AA9240-2C3A-4639-A5B5-1479D0556D6F}" type="presParOf" srcId="{124B8360-5EEA-4E01-8529-5D30C18BA3CA}" destId="{E4738623-9C6D-4DA0-9721-F617C935BF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C92437-EB9A-40F1-B92A-D86377AF4BB8}" type="datetimeFigureOut">
              <a:rPr lang="ru-RU"/>
              <a:pPr>
                <a:defRPr/>
              </a:pPr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DE7E0F-ECA0-47A3-A61D-BD7204FC7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AC874B-6253-46DD-9B41-D035E306720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8229600" cy="990600"/>
          </a:xfrm>
        </p:spPr>
        <p:txBody>
          <a:bodyPr/>
          <a:lstStyle>
            <a:lvl1pPr>
              <a:defRPr sz="5400">
                <a:solidFill>
                  <a:srgbClr val="003399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8229600" cy="8382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638C-B509-4ACC-A4E4-7673BD978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B471-C431-4189-8B49-0E7AF2225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27ED-3C6A-4823-ABC7-8106FAFA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8840-BFAA-42CA-BCAF-C758A19AA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D078-F27B-43C2-8E25-1CAA31CF2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6E12-7E4C-460D-9CFF-454C9238B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2140-E6F9-4483-872B-F61CEE157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3815-1D09-4BF0-91BA-60574DAC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6D88E-99E2-4A65-8E5B-FAA3CBBC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F7DE-6BFA-4BCB-A978-D6AD40AC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DDE5-FB73-4749-A5DA-CD48C2EF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678D8A-68F3-4729-A1AA-AE2A41F7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rgbClr val="00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500438"/>
            <a:ext cx="9286908" cy="3000396"/>
          </a:xfrm>
          <a:prstGeom prst="rect">
            <a:avLst/>
          </a:prstGeom>
          <a:solidFill>
            <a:srgbClr val="9A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itchFamily="34" charset="0"/>
              </a:rPr>
              <a:t>О ВЫПОЛНЕНИИ РЕШЕНИЙ, ПРИНЯТЫХ НА РЕКТОРСКИХ  СОВЕЩАНИЯХ  ВОРОНЕЖСКОГО ГОСУДАРСТВЕННОГО МЕДИЦИНСКОГО УНИВЕРСИТЕТА ИМЕНИ Н.Н. БУРДЕНКО </a:t>
            </a:r>
          </a:p>
          <a:p>
            <a:pPr algn="ctr">
              <a:defRPr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" pitchFamily="34" charset="0"/>
              </a:rPr>
              <a:t>В 2015-2016 УЧЕБНОМ ГОДУ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Секретарь ректора С.И. Ростовцева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voronej.bezformata.ru/content/image62187704.jpg"/>
          <p:cNvPicPr>
            <a:picLocks noChangeAspect="1" noChangeArrowheads="1"/>
          </p:cNvPicPr>
          <p:nvPr/>
        </p:nvPicPr>
        <p:blipFill>
          <a:blip r:embed="rId3"/>
          <a:srcRect r="1649"/>
          <a:stretch>
            <a:fillRect/>
          </a:stretch>
        </p:blipFill>
        <p:spPr bwMode="auto">
          <a:xfrm>
            <a:off x="3571875" y="285750"/>
            <a:ext cx="51260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75" y="2000250"/>
          <a:ext cx="8715375" cy="4754563"/>
        </p:xfrm>
        <a:graphic>
          <a:graphicData uri="http://schemas.openxmlformats.org/drawingml/2006/table">
            <a:tbl>
              <a:tblPr/>
              <a:tblGrid>
                <a:gridCol w="581025"/>
                <a:gridCol w="2847975"/>
                <a:gridCol w="528637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ПОСТАНОВИЛИ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Отметка о выполнении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407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Разработать единую базу фондов оценочных средств для оценки качества подготовки специалистов и проведения аккредитации специалистов на допуск к профессиональной деятельности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кафедре гигиенических дисциплин разработаны и утверждены фонды оценочных средств: по элективам (3), профильным гигиеническим дисциплинам (6), реализуемым в соответствии с  ФГОС ВПО по специальности 060105 (32.05.01) «Медико-профилактическое дело»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Разработан фонд оценочных средств для МПФ по дисциплинами элективным курсам: эпидемиология, военная эпидемиология, основы доказательной медицины, биологическая и эпидемиологическая безопасность, парадигма эпидемиологии, эпидемиологическое состояние Воронежской области, инновационные и перспективные методы профилактики инфекционных и массовых неинфекционных заболеваний, госпитальная эпидемиология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459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78593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№4 (07.10.2015)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«ОРГАНИЗАЦИЯ ПРАКТИЧЕСКОЙ ПОДГОТОВКИ ОБУЧАЮЩИХСЯ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ПО СПЕЦИАЛЬНОСТИ «МЕДИКО-ПРОФИЛАКТИЧЕСКОЕ ДЕЛО» НА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ВЫПУСКАЮЩИХ КАФЕДРАХ ФАКУЛЬТЕТА С УЧЕТОМ ИНТЕРЕСОВ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РАБОТОДАТЕЛЕЙ».  Докладчики– 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зав.каф. эпидемиологии 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Мамчик Н. П.,  и.о. зав.каф. гигиенических дисциплин Платунин А. В. </a:t>
            </a:r>
          </a:p>
        </p:txBody>
      </p:sp>
      <p:pic>
        <p:nvPicPr>
          <p:cNvPr id="24593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75" y="1285875"/>
          <a:ext cx="8858250" cy="5303838"/>
        </p:xfrm>
        <a:graphic>
          <a:graphicData uri="http://schemas.openxmlformats.org/drawingml/2006/table">
            <a:tbl>
              <a:tblPr/>
              <a:tblGrid>
                <a:gridCol w="590550"/>
                <a:gridCol w="3832225"/>
                <a:gridCol w="44354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ПОСТАНОВИЛИ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Отметка о выполнении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Разработать комплекс мер по повышению квалификации профессорско-преподавательского состава, осуществляющего подготовку специалистов медико-профилактического профиля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Ежегодно актуализируется план повышения квалификации профессорско-преподавательского состава кафедр и направляется в Управление кадров университета.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плану ППС кафедр проходит повышение квалификации на соответствующих курсах (специальность, педагогика,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Moodle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последующим предоставлением документов (свидетельств, сертификатов, дипломов) в УК в 10-дневный срок.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Определить единые подходы к формированию системы профориентации, популяризации деятельности Роспотребнадзора, значимости и привлекательности работы врача по специальности «Медико-профилактическое дело», формированию медиа-планов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Реализуются единые подходы к формированию системы профориентации, популяризации деятельности Роспотребнадзора, значимости и привлекательности работы врача по специальности «Медико-профилактическое дело» при проведении дней открытых дверей университета и Управления Роспотребнадзора по Воронежской области, в работе ППС с обучающимися (профориентац. беседы отражаются в индивид. планах сотрудников) и потенциальными абитуриентами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8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Обеспечить укрепление материально-технической базы выпускающих кафедр медико-профилактического факультета с дооснащением оборудования для проведения практических занятий в соответствии с утвержденными заявками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 целью обеспечения укрепления материально-технической базы выпускающих кафедр медико-профилактического факультета подаются ежегодно заявки на оснащение образовательного процесса. Кафедрами поданы: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заявка на приобретение товаров, работ, услуг в 2016 году, в плановом периоде (в 2017 году, в 2018 году)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заявка по компьютерной технике по приложенной форме в Управление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информационных технологий (2017-2019гг)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562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№4 (07.10.2015)  </a:t>
            </a:r>
            <a:b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«ОРГАНИЗАЦИЯ ПРАКТИЧЕСКОЙ ПОДГОТОВКИ ОБУЧАЮЩИХСЯ  ПО СПЕЦИАЛЬНОСТИ «МЕДИКО-ПРОФИЛАКТИЧЕСКОЕ ДЕЛО» НА ВЫПУСКАЮЩИХ КАФЕДРАХ ФАКУЛЬТЕТА С УЧЕТОМ ИНТЕРЕСОВ РАБОТОДАТЕЛЕЙ».  Докладчики–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зав.каф. эпидемиологии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Мамчик Н. П.,  и.о. зав.каф. гигиенических дисциплин Платунин А. В.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85750" y="1643063"/>
          <a:ext cx="8643938" cy="5000625"/>
        </p:xfrm>
        <a:graphic>
          <a:graphicData uri="http://schemas.openxmlformats.org/drawingml/2006/table">
            <a:tbl>
              <a:tblPr/>
              <a:tblGrid>
                <a:gridCol w="6589713"/>
                <a:gridCol w="20542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 В целях повышения  показателей международного сотрудничества и оптимизации деятельности кафедральных коллективов разработать «Концепцию развития международной деятельности ВГМУ им. Н.Н.Бурденко».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ноябрь 2015 г.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Проректор по ВРМДСО А.Н.Морозов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Провести семинар с заведующими кафедрами, посвященный вопросам организации международной деятельности.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декабрь 2015 г.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Проректор по ВРМДСО А.Н.Морозов, заведующие кафедрами.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Разработать и представить на рассмотрение в отдел мониторинга и качества образования УМУ критерии международной работы  для включения в рейтинговую оценку деятельности сотрудников.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ноябрь 2015 г.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Проректор по ВРМДСО А.Н.Морозов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Заведующим кафедрами подготовить и представить в УВРМДСО план международной деятельности кафедры на 2016 календарный год.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январь 2016 г.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Заведующие кафедрами.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Шире освещать положительный опыт международной работы кафедральных коллективов в средствах массовой информации (газеты, журналы, электронные издания).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постоянно.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Проректор по ВРМДСО А.Н.Морозов, начальник отдела пресс-службы и информации О.Н. Полехин.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500" smtClean="0">
                <a:latin typeface="Franklin Gothic Demi" pitchFamily="34" charset="0"/>
              </a:rPr>
              <a:t>Ректорское совещание №5 (24.09.2013) </a:t>
            </a:r>
            <a:br>
              <a:rPr lang="ru-RU" sz="1500" smtClean="0">
                <a:latin typeface="Franklin Gothic Demi" pitchFamily="34" charset="0"/>
              </a:rPr>
            </a:br>
            <a:r>
              <a:rPr lang="ru-RU" sz="1500" b="1" smtClean="0">
                <a:latin typeface="Franklin Gothic Demi" pitchFamily="34" charset="0"/>
              </a:rPr>
              <a:t>«</a:t>
            </a:r>
            <a:r>
              <a:rPr lang="ru-RU" sz="1800" b="1" smtClean="0">
                <a:latin typeface="Franklin Gothic Demi" pitchFamily="34" charset="0"/>
              </a:rPr>
              <a:t>АНАЛИЗ ДЕЯТЕЛЬНОСТИ КАФЕДРАЛЬНЫХ  КОЛЛЕКТИВОВ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ВГМУ ИМ. Н.Н.БУРДЕНКО ПО ВЫПОЛНЕНИЮ ПОКАЗАТЕЛЕЙ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МЕЖДУНАРОДНОЙ ДЕЯТЕЛЬНОСТИ</a:t>
            </a:r>
            <a:r>
              <a:rPr lang="ru-RU" sz="1500" smtClean="0">
                <a:latin typeface="Franklin Gothic Demi" pitchFamily="34" charset="0"/>
              </a:rPr>
              <a:t>». 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Докладчик </a:t>
            </a:r>
            <a:r>
              <a:rPr lang="ru-RU" sz="1600" b="1" smtClean="0">
                <a:latin typeface="Franklin Gothic Demi" pitchFamily="34" charset="0"/>
              </a:rPr>
              <a:t>– </a:t>
            </a:r>
            <a:r>
              <a:rPr lang="ru-RU" sz="1600" smtClean="0">
                <a:latin typeface="Franklin Gothic Demi" pitchFamily="34" charset="0"/>
              </a:rPr>
              <a:t>начальник отдела международных связей Л.Г.Жученко</a:t>
            </a:r>
          </a:p>
        </p:txBody>
      </p:sp>
      <p:pic>
        <p:nvPicPr>
          <p:cNvPr id="26637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643063"/>
          <a:ext cx="8858250" cy="4679950"/>
        </p:xfrm>
        <a:graphic>
          <a:graphicData uri="http://schemas.openxmlformats.org/drawingml/2006/table">
            <a:tbl>
              <a:tblPr/>
              <a:tblGrid>
                <a:gridCol w="6889750"/>
                <a:gridCol w="19685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Деканам факультетов, директорам образовательных институтов: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довести до сведения профессорско-преподавательского состава, на заседании ученого совета, результаты выполнения государственного задания по итогам 9 месяцев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 – до 25 ноября 2015 г.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постоянно осуществлять контроль за движением контингента обучающихся, сопоставляя его с контрольными цифрами приема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 – постоянно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представлять приказы о движении контингента обучающихся в учебно-методическое управление в течение трех рабочих дней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 – постоянно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Учебно-методическому управлению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продолжить заполнение формы «Мониторинг отчетов по показателям эффективности деятельности подведомственных учреждений Минздрава России» разделов «Карта ПО» и «Обучение»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 – зам. начальника УМУ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 – ежемесячно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провести рабочее совещание по вопросам учета контингента обучающихся с диспетчерами деканатов, образовательных институтов и представителями управления информационных технологий по актуализации программы «Деканат»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 – проректор по УР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 – до 30 ноября 2015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Ежемесячно до 10 числа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Сведения заполняются в программе ежемесячно до 10 число, последняя загрузка информации проводилась 08.06.2016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Взаимодействие осуществляется постоянно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№6 (11.11.2015)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«РЕЗУЛЬТАТЫ ВЫПОЛНЕНИЯ ГОСУДАРСТВЕННОГО ЗАДАНИЯ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ЗА 9 МЕСЯЦЕВ 2015 ГОДА ПО ПОКАЗАТЕЛЯМ ОБРАЗОВАТЕЛЬНОЙ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ДЕЯТЕЛЬНОСТИ».  Докладчик – </a:t>
            </a:r>
            <a:r>
              <a:rPr lang="ru-RU" sz="1800" smtClean="0">
                <a:latin typeface="Franklin Gothic Demi" pitchFamily="34" charset="0"/>
              </a:rPr>
              <a:t>заместитель начальника учебно-</a:t>
            </a:r>
            <a:br>
              <a:rPr lang="ru-RU" sz="1800" smtClean="0">
                <a:latin typeface="Franklin Gothic Demi" pitchFamily="34" charset="0"/>
              </a:rPr>
            </a:br>
            <a:r>
              <a:rPr lang="ru-RU" sz="1800" smtClean="0">
                <a:latin typeface="Franklin Gothic Demi" pitchFamily="34" charset="0"/>
              </a:rPr>
              <a:t>методического управления А.С. Блинова. </a:t>
            </a:r>
          </a:p>
        </p:txBody>
      </p:sp>
      <p:pic>
        <p:nvPicPr>
          <p:cNvPr id="27661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5203825"/>
        </p:xfrm>
        <a:graphic>
          <a:graphicData uri="http://schemas.openxmlformats.org/drawingml/2006/table">
            <a:tbl>
              <a:tblPr/>
              <a:tblGrid>
                <a:gridCol w="6286500"/>
                <a:gridCol w="257175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2. Руководителям структурных подразделений проанализировать и довести до сведения сотрудников: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результаты аудитов (внутреннего и внешнего) в целях формирования предупреждающих действий; Срок исполнения – 25 декабря 2015 г.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регламент процесса, в котором участвует подразделение (четко распределить обязанности сотрудников по исполнению всех его этапов, своевременно вносить изменения). Срок исполнения – постоянно.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Начальнику отдела мониторинга и качества образования Ренье Е.В.: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контролировать актуализацию документов по системе менеджмента качества; Срок исполнения – постоянно.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планировать в течение учебного года проведение внутренних аудитов всех подразделений университета для оценки эффективности системы менеджмента качества.  Срок исполнения – в течение учебного года.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Заместителю начальника учебно-методического управления  Блиновой А.С. своевременно осуществить анализ результатов проведенных внутренних аудитов, довести его до сведения всех заинтересованных лиц. Срок исполнения – сентябрь 2016 г.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Представителю руководства по качеству - проректору по учебной работе Болотских В.И. организовать работу по ресертификации системы менеджмента качества университета. Срок исполнения – ноябрь 2016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Выполнено, протокол от 25.12.2015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Актуализированы регламенты процессов, приказ ректора от 30.11.2015 г. № 938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Программа внутренних аудитов утверждена 31.08.2015, план внутреннего аудита утвержден 29.04.2016, приказ №327 от 28.04.16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Запланировано на сентябрь 2016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Запланировано, заключен договор с РР на проведение ресертификационного аудита в ноябре-декабре 2016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68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№6 (11.11.2015)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</a:t>
            </a:r>
            <a:r>
              <a:rPr lang="ru-RU" b="1">
                <a:solidFill>
                  <a:schemeClr val="bg1"/>
                </a:solidFill>
              </a:rPr>
              <a:t>РЕЗУЛЬТАТЫ ЭФФЕКТИВНОСТИ СИСТЕМЫ МЕНЕДЖМЕНТА </a:t>
            </a:r>
          </a:p>
          <a:p>
            <a:r>
              <a:rPr lang="ru-RU" b="1">
                <a:solidFill>
                  <a:schemeClr val="bg1"/>
                </a:solidFill>
              </a:rPr>
              <a:t>КАЧЕСТВА УНИВЕРСИТЕТА ПО ИТОГАМ ИНСПЕКЦИОННОЙ </a:t>
            </a:r>
          </a:p>
          <a:p>
            <a:r>
              <a:rPr lang="ru-RU" b="1">
                <a:solidFill>
                  <a:schemeClr val="bg1"/>
                </a:solidFill>
              </a:rPr>
              <a:t>ПРОВЕРКИ В 2015 ГОДУ</a:t>
            </a: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».  Докладчик – 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заместитель начальника</a:t>
            </a:r>
          </a:p>
          <a:p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 учебно-методического управления А.С. Блинова. </a:t>
            </a:r>
          </a:p>
        </p:txBody>
      </p:sp>
      <p:pic>
        <p:nvPicPr>
          <p:cNvPr id="28686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4483100"/>
        </p:xfrm>
        <a:graphic>
          <a:graphicData uri="http://schemas.openxmlformats.org/drawingml/2006/table">
            <a:tbl>
              <a:tblPr/>
              <a:tblGrid>
                <a:gridCol w="6253163"/>
                <a:gridCol w="260508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Учитывая складывающуюся международную обстановку и внутреннее положение в стране, считать мероприятия по переводу с мирного на военное время важнейшей задачей развития системы гражданской обороны университета на дальнейший период.   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2. Руководящему составу университета, имеющему отношение к организации гражданской обороны и мобилизационной подготовке откорректировать, а при необходимости, подготовить недостающие документы по данному вопросу.    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Ответственные: отдел ГО и ВУ (Ю.Г.Дорофеев)руководители структурных подразделений.     Срок: до 01.01.2015    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3.Руководителям структурных подразделений предусмотреть замену специалистов, призываемых в ВС РФ, с целью выполнения мобилизационного задания университета в особый период.     Срок: постоянно. 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Разработаны и откорректированы необходимые документы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Разработан план замены работников и обучающихся, имеющих мобилизационное предписание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№7 (25.11.2015 )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«МЕРОПРИЯТИЯ УНИВЕРСИТЕТА ПО ГРАЖДАНСКОЙ ОБОРОНЕ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И МОБИЛИЗАЦИИ ПРИ ПЕРЕВОДЕ С МИРНОГО НА ВОЕННОЕ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ВРЕМЯ».  Докладчик –</a:t>
            </a:r>
            <a:r>
              <a:rPr lang="ru-RU" sz="1800" smtClean="0">
                <a:latin typeface="Franklin Gothic Demi" pitchFamily="34" charset="0"/>
              </a:rPr>
              <a:t>начальник отдела ГО и ВУ Ю.Г.Дорофеев</a:t>
            </a:r>
          </a:p>
        </p:txBody>
      </p:sp>
      <p:pic>
        <p:nvPicPr>
          <p:cNvPr id="29709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4787900"/>
        </p:xfrm>
        <a:graphic>
          <a:graphicData uri="http://schemas.openxmlformats.org/drawingml/2006/table">
            <a:tbl>
              <a:tblPr/>
              <a:tblGrid>
                <a:gridCol w="6253163"/>
                <a:gridCol w="260508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Финансирование мероприятий по переводу университета с мирного на военное время (организацию материального, автотранспортного и медицинского обеспечения и т.д.) проводить в соответствии с организационно-штатной структурой  университета на военное время.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Основание: штатное расписание на 2000 расчётный год; план по труду.  Ответственные:  начальник ФЭУ З.Т. Молозина. Срок: до 01.02.2016   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Продолжить совершенствование материально-технической базы гражданской обороны с целью повышения уровня её мобилизационной готовности к выполнению задач военного времени.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Ответственные: отдел ГО и ВУ, ФЭУ, АХУ.   Срок: постоянно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 Учебно-методическому управлению, в связи с введением новых стандартов обучения, скорректировать План организации учебного процесса  с учётом проведения его в загородной зоне.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Ответственные: руководитель УМУ В.И. Болотских.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до 01.02.2016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7. Решить вопрос о перераспределении обязанностей между руководящим составом университета на период мобилизации и в военное время. Ответственные: ректор университета И.Э. Есауленко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Срок: при объявлении мобилизационных мероприятий.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Разрабатываются документы по финансированию мероприятий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Материально-техническая база ГОЧС университета за прошедшие месяцы не пополнялась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 соответствии с новыми требованиями  Минздрава план организации обучения в загородной зоне перерабатывается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Рассмотрен вопрос о перераспределении обязанностей между руководящим составом университета на период мобилизации и в  военное время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№7 (25.11.2015 )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«МЕРОПРИЯТИЯ УНИВЕРСИТЕТА ПО ГРАЖДАНСКОЙ ОБОРОНЕ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И МОБИЛИЗАЦИИ ПРИ ПЕРЕВОДЕ С МИРНОГО НА ВОЕННОЕ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ВРЕМЯ».  Докладчик –</a:t>
            </a:r>
            <a:r>
              <a:rPr lang="ru-RU" sz="1800" smtClean="0">
                <a:latin typeface="Franklin Gothic Demi" pitchFamily="34" charset="0"/>
              </a:rPr>
              <a:t>начальник отдела ГО и ВУ Ю.Г.Дорофеев</a:t>
            </a:r>
          </a:p>
        </p:txBody>
      </p:sp>
      <p:pic>
        <p:nvPicPr>
          <p:cNvPr id="30733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5013325"/>
        </p:xfrm>
        <a:graphic>
          <a:graphicData uri="http://schemas.openxmlformats.org/drawingml/2006/table">
            <a:tbl>
              <a:tblPr/>
              <a:tblGrid>
                <a:gridCol w="5857875"/>
                <a:gridCol w="28575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Комиссии привести в соответствие с современными требованиями, предъявляемыми к медицинским и фармацевтическим работникам среднего звена, контрольно – измерительные материалы для проведения экзамена по допуску к осуществлению медицинской деятельности.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февраль 2016г.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С целью оценки результативности работы комиссии, а также удовлетворенности работодателей уровнем профессиональной подготовленности лиц, получивших допуск к осуществлению медицинской и фармацевтической деятельности, провести мониторирование трудоустройства данной категории граждан.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март 2016г. Ответственные: начальник ЦМКРЗТВ Князева Т.Н.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Согласовать с архивом Воронежской области сроки хранения документов, регламентирующих допуск к медицинской деятельности на должностях среднего медицинского (фармацевтического) персонала и организовать место хранения данных документов, отвечающее требованиям хранения, комплектования, учета и использования архивных документов.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март 2016г. Ответственные: начальник общего отдела Чурикова В.В., проректор по АХР Блощицын Л.А.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Разработать систему оплаты труда членам комиссии за работу по организации и проведению допуска к осуществлению медицинской или фармацевтической деятельности на должностях среднего медицинского (фармацевтического) персонала.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февраль 2016. Исполнители: начальник организационно – правового управления Гришина Л.А., главный бухгалтер Молозина З.Т.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КИМ изданы в виде учебного пособия (февраль 2016 г.)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 120-130 студентов, получивших допуск к работе, трудоустраиваются на должности среднего медицинского персонала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Сроки хранения документов регламентированы Мин.культуры. Место хранения организовать нельзя, пока не будет выполнено распоряжение ректора о перемещении архива в УЛК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стадии разработки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№8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09.12.2015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ИТОГИ РАБОТЫ КОМИССИИ ПО ДОПУСКУ К ОСУЩЕСТВЛЕНИЮ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МЕДИЦИНСКОЙ ИЛИ ФАРМАЦЕВТИЧЕСКОЙ ДЕЯТЕЛЬНОСТИ НА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ДОЛЖНОСТЯХ СРЕДНЕГО МЕДИЦИНСКОГО ИЛИ СРЕДНЕГО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ФАРМАЦЕВТИЧЕСКОГО ПЕРСОНАЛА</a:t>
            </a:r>
            <a:r>
              <a:rPr lang="ru-RU" sz="1600" smtClean="0">
                <a:latin typeface="Franklin Gothic Demi" pitchFamily="34" charset="0"/>
              </a:rPr>
              <a:t>».  </a:t>
            </a:r>
            <a:r>
              <a:rPr lang="ru-RU" sz="1600" b="1" smtClean="0">
                <a:latin typeface="Franklin Gothic Demi" pitchFamily="34" charset="0"/>
              </a:rPr>
              <a:t>Докладчик – доцент А.В. Крючкова</a:t>
            </a:r>
            <a:r>
              <a:rPr lang="ru-RU" sz="1600" smtClean="0">
                <a:latin typeface="Franklin Gothic Demi" pitchFamily="34" charset="0"/>
              </a:rPr>
              <a:t>.</a:t>
            </a:r>
          </a:p>
        </p:txBody>
      </p:sp>
      <p:pic>
        <p:nvPicPr>
          <p:cNvPr id="31757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4999038"/>
        </p:xfrm>
        <a:graphic>
          <a:graphicData uri="http://schemas.openxmlformats.org/drawingml/2006/table">
            <a:tbl>
              <a:tblPr/>
              <a:tblGrid>
                <a:gridCol w="5214938"/>
                <a:gridCol w="3643312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 Актуализировать в соответствии с действующим законодательством базу локальных правовых актов в части оказания дополнительных платных образовательных услуг.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начальник организационно-правового управления Л.А. Гришина, проректор по учебной работе В.И. Болотских. Срок: февраль 2016 года.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Внесены изменения в Положение об оказании платных образовательных услуг (приняты ученым советом от 24.12.2015, протокол № 6, утв. приказом ректора от 29.12.2015 № 1028).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В рамках ежегодного семинара с заведующими кафедрами рассмотреть вопрос, посвященный порядку оказания дополнительных платных образовательных услуг.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проректор по учебной работе В.И. Болотских, начальник организационно-правового управления Л.А. Гришина. Срок: февраль 2016 года.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02.02.2016 на семинаре «Актуальные вопросы деятельности университета» заслушан доклад Л.А. Гришиной по теме «О мерах противодействия коррупции в университете», в рамках которого обсужден вопрос о порядке оказания дополнительных платных образовательных услуг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Проработать вопрос о выделении объема контактной работы обучающихся с преподавателем в целях ликвидации текущей академической задолженности.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проректор по учебной работе В.И. Болотских, начальник организационно-правового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управления Л.А. Гришина. Срок: июнь 2016 года.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 процессе решения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№9 (23.12.2015 )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</a:t>
            </a:r>
            <a:r>
              <a:rPr lang="ru-RU" sz="1600" smtClean="0">
                <a:latin typeface="Franklin Gothic Demi" pitchFamily="34" charset="0"/>
              </a:rPr>
              <a:t>ДОПОЛНИТЕЛЬНЫЕ ПЛАТНЫЕ ОБРАЗОВАТЕЛЬНЫЕ УСЛУГИ: ПРАВОВЫЕ ОСНОВЫ, ОРГАНИЗАЦИЯ ВНУТРЕННЕГО КОНТРОЛЯ, КОНФЛИКТ ИНТЕРЕСОВ ПЕДАГОГИЧЕСКОГО РАБОТНИКА ПРИ ОКАЗАНИИ ПЛАТНЫХ ОБРАЗОВАТЕЛЬНЫХ УСЛУГ</a:t>
            </a:r>
            <a:r>
              <a:rPr lang="ru-RU" sz="1800" b="1" smtClean="0">
                <a:latin typeface="Franklin Gothic Demi" pitchFamily="34" charset="0"/>
              </a:rPr>
              <a:t>».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Докладчик –</a:t>
            </a:r>
            <a:r>
              <a:rPr lang="ru-RU" sz="1800" smtClean="0">
                <a:latin typeface="Franklin Gothic Demi" pitchFamily="34" charset="0"/>
              </a:rPr>
              <a:t>начальник ОПУ Гришина Л.А.</a:t>
            </a:r>
          </a:p>
        </p:txBody>
      </p:sp>
      <p:pic>
        <p:nvPicPr>
          <p:cNvPr id="32787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4953000"/>
        </p:xfrm>
        <a:graphic>
          <a:graphicData uri="http://schemas.openxmlformats.org/drawingml/2006/table">
            <a:tbl>
              <a:tblPr/>
              <a:tblGrid>
                <a:gridCol w="5286375"/>
                <a:gridCol w="357187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Рассмотреть возможность создания и внедрения программного обеспечения открытости информации о рейтинге обучающихся.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проректор по учебной работе В.И. Болотских, начальник управления информационных технологий И.С. Воронков. Срок: февраль 2016 года.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 процессе решения, проведен анализ возможности установки необходимого программного продукта, решается вопрос закупки программного продукта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Организовать работу Комиссии по урегулированию образовательных споров в университете. О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тв.: проректор по учебной работе В.И. Болотских. Срок: постоянно.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ea typeface="Calibri" pitchFamily="34" charset="0"/>
                          <a:cs typeface="Times New Roman" pitchFamily="18" charset="0"/>
                        </a:rPr>
                        <a:t>Основания для проведения заседаний Комиссии по урегулированию образовательных споров в университете отсутствовали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 Активизировать работу по ликвидации долгов по оплате за обучение. Провести рабочее совещание по ликвидации задолженности по оплате за обучение.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проректор по учебной работе В.И. Болотских, проректор по дополнительному профессиональному образованию А.В. Сущенко, деканы, директора образовательных институтов, начальник организационно-правового управления Л.А. Гришина. Срок: декабрь 2015-январь 2016 гг.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Работа в данном направлении ведется на постоянной основе.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Имеется положительная динамика снижения долгов по оплате за обучение студентов (в том числе иностранных), слушателей ДПО.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№9 (23.12.2015 )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</a:t>
            </a:r>
            <a:r>
              <a:rPr lang="ru-RU" sz="1600" smtClean="0">
                <a:latin typeface="Franklin Gothic Demi" pitchFamily="34" charset="0"/>
              </a:rPr>
              <a:t>ДОПОЛНИТЕЛЬНЫЕ ПЛАТНЫЕ ОБРАЗОВАТЕЛЬНЫЕ УСЛУГИ: ПРАВОВЫЕ ОСНОВЫ, ОРГАНИЗАЦИЯ ВНУТРЕННЕГО КОНТРОЛЯ, КОНФЛИКТ ИНТЕРЕСОВ ПЕДАГОГИЧЕСКОГО РАБОТНИКА ПРИ ОКАЗАНИИ ПЛАТНЫХ ОБРАЗОВАТЕЛЬНЫХ УСЛУГ</a:t>
            </a:r>
            <a:r>
              <a:rPr lang="ru-RU" sz="1800" b="1" smtClean="0">
                <a:latin typeface="Franklin Gothic Demi" pitchFamily="34" charset="0"/>
              </a:rPr>
              <a:t>».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Докладчик –</a:t>
            </a:r>
            <a:r>
              <a:rPr lang="ru-RU" sz="1800" smtClean="0">
                <a:latin typeface="Franklin Gothic Demi" pitchFamily="34" charset="0"/>
              </a:rPr>
              <a:t>начальник ОПУ Гришина Л.А.</a:t>
            </a:r>
          </a:p>
        </p:txBody>
      </p:sp>
      <p:pic>
        <p:nvPicPr>
          <p:cNvPr id="33811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smtClean="0">
                <a:latin typeface="Franklin Gothic Demi" pitchFamily="34" charset="0"/>
              </a:rPr>
              <a:t>Ректорское совещание №2 (09.09.2015) </a:t>
            </a:r>
            <a:br>
              <a:rPr lang="ru-RU" sz="1800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«РОЛЬ МУЗЙНОГО КОМПЛЕКСА ВГМУ ИМ. Н.Н. БУРДЕНКО В ДУХОВНО-НРАВСТВЕННОМ И ПРОФЕССИОНАЛЬНОМ РАЗВИТИИ СТУДЕНТОВ» </a:t>
            </a:r>
            <a:r>
              <a:rPr lang="ru-RU" sz="1800" smtClean="0">
                <a:latin typeface="Franklin Gothic Demi" pitchFamily="34" charset="0"/>
              </a:rPr>
              <a:t/>
            </a:r>
            <a:br>
              <a:rPr lang="ru-RU" sz="1800" smtClean="0">
                <a:latin typeface="Franklin Gothic Demi" pitchFamily="34" charset="0"/>
              </a:rPr>
            </a:br>
            <a:r>
              <a:rPr lang="ru-RU" sz="1800" smtClean="0">
                <a:latin typeface="Franklin Gothic Demi" pitchFamily="34" charset="0"/>
              </a:rPr>
              <a:t> Докладчик – С.В.Маркова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1643063"/>
          <a:ext cx="8715375" cy="5100637"/>
        </p:xfrm>
        <a:graphic>
          <a:graphicData uri="http://schemas.openxmlformats.org/drawingml/2006/table">
            <a:tbl>
              <a:tblPr/>
              <a:tblGrid>
                <a:gridCol w="6808787"/>
                <a:gridCol w="1906588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382963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Разработать план поэтапной подготовки и модернизации музейного комплекса, в котором предусмотреть: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- оборудование музея истории ВГМУ современным мультимедийным комплексом с целью перевода традиционного музейного ресурса в цифровой;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подготовку новых экспозиционных планов для реэкспозиции музеев;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выполнение необходимых технических дополнений для оптимизации использования оборудования музея;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- издать буклет и проспект по работе музеев комплекса;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активизировать сбор экспонатов от сотрудников вуза к 100-летию университета, обеспечить информационную поддержку;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составить план-график выставок в фойе университета.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Морозов А.Н., Маркова С.В.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Создать виртуальную экспозицию музеев ВГМУ  для  размещения на сайте университета. 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: Маркова С.В., Ендовицкая Т.С.,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Молозина З.Т.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выполнено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pic>
        <p:nvPicPr>
          <p:cNvPr id="15376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883150"/>
        </p:xfrm>
        <a:graphic>
          <a:graphicData uri="http://schemas.openxmlformats.org/drawingml/2006/table">
            <a:tbl>
              <a:tblPr/>
              <a:tblGrid>
                <a:gridCol w="6072188"/>
                <a:gridCol w="2643187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1.Принять к сведению информацию и одобрить выполнение плана мероприятий по реализации соглашения о сотрудничестве между ВГМУ им. Н.Н. Бурденко и МГМСУ им. А.И. Евдокимова в 2013-2015 гг.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2.Разработать и утвердить план мероприятий по взаимодействию МГМСУ им. А.И. Евдокимова и ВГМУ им. Н.Н. Бурденко на 2016 год, при этом сделать акцент на усиление практической подготовки студентов стоматологического профиля в преддверии предстоящей аккредитации: проведение мастер-классов, тренингов, олимпиад и т.п.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Ответственный: декан стоматологического факультета Д.Ю. Харитонов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Январь 2016г.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3.Распространить опыт стоматологического факультета ВГМУ им. Н.Н. Бурденко по межвузовскому сотрудничеству на другие факультеты университета, и использовать его при разработке и реализации программы развития восточно-европейского научно-образовательного, медицинского кластера.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Ответственный: проректор по учебной работе В.И. Болотских, проректор по НИД А.В. Будневский, проректор по ЛРСПЗ В.Т. Бурлачук, деканы факультетов, директора образовательных институтов.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в течение 2016 года.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утвержден на заседании ученого совета стоматологического факультеты от 21.12.2016 протокол № 5;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Проведено совещание деканов стоматологических факультетов МГМСУ им. А.И. Евдокимова и ВГМУ им.Н.Н.Бурденко 08.02 -10.02. 2016;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Участие в совещании деканов стоматологических факультетов по вопросам первичной аккредитации выпускников и их трудоустройства (28.04-29.04.2016)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№10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20.01.2016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smtClean="0">
                <a:latin typeface="Franklin Gothic Demi" pitchFamily="34" charset="0"/>
              </a:rPr>
              <a:t>ВЗАИМОДЕЙСТВИЕ ВУЗОВ КАК ЭФФЕКТИВНАЯ ОБРАЗОВАТЕЛЬНАЯ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ТЕХНОЛОГИЯ, ОРИЕНТИРОВАННАЯ НА ПРОФЕССИОНАЛЬНО-ПРАКТИЧЕСКУЮ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ПОДГОТОВКУ ОБУЧАЮЩИХСЯ (НА ПРИМЕРЕ СТОМАТОЛОГИЧЕСКОГО ФАКУЛЬТЕТА ». 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Докладчик – </a:t>
            </a:r>
            <a:r>
              <a:rPr lang="ru-RU" sz="1600" smtClean="0">
                <a:latin typeface="Franklin Gothic Demi" pitchFamily="34" charset="0"/>
              </a:rPr>
              <a:t>декан стоматологического факультета Д.Ю. Харитонов.</a:t>
            </a:r>
          </a:p>
        </p:txBody>
      </p:sp>
      <p:pic>
        <p:nvPicPr>
          <p:cNvPr id="34829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5502275"/>
        </p:xfrm>
        <a:graphic>
          <a:graphicData uri="http://schemas.openxmlformats.org/drawingml/2006/table">
            <a:tbl>
              <a:tblPr/>
              <a:tblGrid>
                <a:gridCol w="6929438"/>
                <a:gridCol w="192881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 Установить персональную ответственность проректоров, начальников управлений за своевременность формирования и подачи сводной заявки на включение в планы – графики закупок, план закупок от каждого управления, обеспечение контроля за исполнением контрактов (договоров).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Представить в административно-хозяйственное управление сводную заявку на приобретение товаров, работ, услуг, согласованную с финансово-экономическим управлением, на очередной 2017 год, плановый период, для включения в планы – графики закупок, план закупок.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Ответственное лицо: проректоры, начальники управлений.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до 01.05.2016.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Организовать и провести семинар по практическим вопросам реализации законодательства в сфере закупок.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Ответственное лицо: проректор по административно-хозяйственной работе Л.А. Блощицын. Срок: до 10.03.2016.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Актуализировать в соответствии с действующим законодательством базу локальных правовых актов в части осуществления закупок.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начальник ОПУ Л.А. Гришина, проректор по АХР Л.А. Блощицын, начальник ВЭУ  З.Т. Молозина. Срок: до 01.03.2016.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Заявка на согласовании в финансово-экономическом управлении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Семинар проведён 10.03.16 с начальниками управлений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Внесены изменения в локальные акты согласно действующему законодательству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№11 (10.02.2016 )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ОТЧЕТ ОБ ИТОГАХ РАБОТЫ ЕДИНОЙ КОМИССИИ ПО ОСУЩЕСТВЛЕНИЮ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ЗАКУПОК В 2015 ГОДУ</a:t>
            </a:r>
            <a:r>
              <a:rPr lang="ru-RU" sz="1800" b="1" smtClean="0">
                <a:latin typeface="Franklin Gothic Demi" pitchFamily="34" charset="0"/>
              </a:rPr>
              <a:t>».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Докладчик –</a:t>
            </a:r>
            <a:r>
              <a:rPr lang="ru-RU" sz="1800" smtClean="0">
                <a:latin typeface="Franklin Gothic Demi" pitchFamily="34" charset="0"/>
              </a:rPr>
              <a:t>начальник ОПУ Гришина Л.А.</a:t>
            </a:r>
          </a:p>
        </p:txBody>
      </p:sp>
      <p:pic>
        <p:nvPicPr>
          <p:cNvPr id="35853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792663"/>
        </p:xfrm>
        <a:graphic>
          <a:graphicData uri="http://schemas.openxmlformats.org/drawingml/2006/table">
            <a:tbl>
              <a:tblPr/>
              <a:tblGrid>
                <a:gridCol w="4714875"/>
                <a:gridCol w="40005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 Планирование НИР в университете осуществлять в соответствии с целями и задачами научных платформ медицинской науки.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проректор по НИД  А.В. Будневский. Срок исполнения: постоянно.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Выработать стратегию проведения совместных научных исследований и представить предложения по выполнению комплексных тем НИР в рамках научно-образовательного кластера «Восточно-Европейский».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Ответственные: проректор по НИД А.В. Будневский, руководители научных платформ университета.  Срок исполнения: апрель 2016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Планирование НИР университета осуществляется в соответствии с  целями и задачами  научных платформ медицинской науки.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рамках вебинара с участием представителей образовательных учреждений, составляющих научно-образовательный кластер «Восточно-Европейский», проведенного 20 мая 2016 года, сформированы предложения по научному взаимодействию внутри кластера, включая научное комплексирование в соответствии с  целями и задачами  научных платформ медицинской науки.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№12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24.02.2016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О НАУЧНО-ИССЛЕДОВАТЕЛЬСКОЙ РАБОТЕ КАФЕДР, УЧАСТВУЮЩИХ В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РЕАЛИЗАЦИИ НАУЧНЫХ ПЛАТФОРМ, НА ПРИМЕРЕ  ПЛАТФОРМЫ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«РЕПРОДУКТИВНОЕ ЗДОРОВЬЕ» .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Докладчик – проректор по НИД профессор А.В.Будневский.</a:t>
            </a:r>
          </a:p>
        </p:txBody>
      </p:sp>
      <p:pic>
        <p:nvPicPr>
          <p:cNvPr id="36877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975225"/>
        </p:xfrm>
        <a:graphic>
          <a:graphicData uri="http://schemas.openxmlformats.org/drawingml/2006/table">
            <a:tbl>
              <a:tblPr/>
              <a:tblGrid>
                <a:gridCol w="4500563"/>
                <a:gridCol w="421481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В соответствии с целями и задачами научных платформ медицинской науки представить предложения по темам научных исследований для выполнения их в рамках государственного задания университета.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Ответственные: руководители научных платформ университета, директор НИИ ЭБМ Д.А.  Атякшин. 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апрель 2016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Председателям ученых советов факультетов и образовательных институтов провести анализ научной деятельности факультетов (институтов) в 2015 году и представить в УНИД предложения по совершенствованию научно-инновационной деятельности с учетом целей и задач научных платформ медицинской науки.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Ответственные: деканы факультетов, директора МИМОС, ИДПО, ИСО. Срок исполнения: апрель 2016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Выполнено. Руководителями научных платформ университета представлены темы научных исследований для выполнения их в рамках государственного задания университета  в соответствии с целями и задачами следующих научных платформ медицинской науки: «Регенеративная медицина», «Инновационные фундаментальные технологии в медицине», «Иммунология»,  «Педиатрия», «Кардиология и ангиология».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Представителями ученых советов факультетов и образовательных институтов проведен анализ научной деятельности факультетов (институтов) в 2015 году и представлены в УНИД предложения по совершенствованию научно-инновационной деятельности с учетом целей и задач научных платформ медицинской науки.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№12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24.02.2016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О НАУЧНО-ИССЛЕДОВАТЕЛЬСКОЙ РАБОТЕ КАФЕДР, УЧАСТВУЮЩИХ В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РЕАЛИЗАЦИИ НАУЧНЫХ ПЛАТФОРМ, НА ПРИМЕРЕ  ПЛАТФОРМЫ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«РЕПРОДУКТИВНОЕ ЗДОРОВЬЕ» .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Докладчик – проректор по НИД профессор А.В.Будневский.</a:t>
            </a:r>
          </a:p>
        </p:txBody>
      </p:sp>
      <p:pic>
        <p:nvPicPr>
          <p:cNvPr id="37901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4756150"/>
        </p:xfrm>
        <a:graphic>
          <a:graphicData uri="http://schemas.openxmlformats.org/drawingml/2006/table">
            <a:tbl>
              <a:tblPr/>
              <a:tblGrid>
                <a:gridCol w="6929438"/>
                <a:gridCol w="1928812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 Считать программу  комплексной безопасности университета одной из приоритетных.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Провести актуализацию документации о комиссии по поддержанию достойного функционирования ВГМУ им. Н.Н. Бурденко.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Ответственное лицо: проректор  по административно-хозяйственной работе Л.А. Блощицын,  начальник организационно-правового управления Л.А. Гришина.   Срок: до 30.03.2016г.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Усилить и систематизировать воспитательную работу со студентами для соблюдения правил проживания и сохранности имущества университета.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Ответственное лицо: проректор по воспитательной работе А.Н. Морозов, деканы факультетов, профком обучающихся, комитеты общежитий и учебных корпусов.  Срок: постоянно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Регулярно проводить учебно- тренировочные мероприятия по пожарной, а также антитеррористической подготовке с сотрудниками и студентами университета.          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Ответственное лицо: проректор  по АХР Л.А. Блощицын, помощник ректора по безопасности В.Н. Дикарев, начальник отдела гражданской обороны и воинского учета Ю.Г. Дорофеев. Срок: согласно плана по обеспечению антитеррористической защищенности  на 2015 – 2016 учебный год.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Внесены изменения в документацию о комиссии по поддержанию функционирования вуза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Составлен график проведения учебных тренировок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Согласно плану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№13 (10.02.2016 )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О РЕАЛИЗАЦИИ КОМПЛЕКСНОЙ ПРОГРАММЫ БЕЗОПАСНОСТИ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ЖИЗНЕДЕЯТЕЛЬНОСТИ УНИВЕРСИТЕТА</a:t>
            </a:r>
            <a:r>
              <a:rPr lang="ru-RU" sz="1800" b="1" smtClean="0">
                <a:latin typeface="Franklin Gothic Demi" pitchFamily="34" charset="0"/>
              </a:rPr>
              <a:t>».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Докладчик –</a:t>
            </a:r>
            <a:r>
              <a:rPr lang="ru-RU" sz="1800" smtClean="0">
                <a:latin typeface="Franklin Gothic Demi" pitchFamily="34" charset="0"/>
              </a:rPr>
              <a:t>проректор по АХР Л.А. Блощицын.</a:t>
            </a:r>
          </a:p>
        </p:txBody>
      </p:sp>
      <p:pic>
        <p:nvPicPr>
          <p:cNvPr id="38925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4116388"/>
        </p:xfrm>
        <a:graphic>
          <a:graphicData uri="http://schemas.openxmlformats.org/drawingml/2006/table">
            <a:tbl>
              <a:tblPr/>
              <a:tblGrid>
                <a:gridCol w="6929438"/>
                <a:gridCol w="1928812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Разработать техническое задание для проекта модернизации систем видеонаблюдения  и охранно-пожарной сигнализации. 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тветственное лицо: проректор  по административно-хозяйственной работе Л.А. Блощицын, главный бухгалтер З.Т. Молозина, инженер по энергоснабжению и сантехническим работам А.В. Воронов. Срок: до 29.04.2016г.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 Провести рабочее совещание в рамках комиссии по безопасности образованного Восточно-Европейского медицинского научно-образовательного кластера по вопросам комплексной программы безопасности  жизнедеятельности университета для разработки программы развития, совершенствования технических средств защиты, информационной безопасности.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согласно графику.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7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Провести инвентаризацию помещений общежитий на предмет целевого использования, для предотвращения прохода не проживающих в них.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Ответственное лицо: проректор  по административно-хозяйственной работе Л.А. Блощицын, проректор по учебной работе В.И. Болотских.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до 26.08.2016г.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Заключён договор на проект системы  видеонаблюдения и охранно-пожарной сигнализации на объектах вуза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Согласно графику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Инвентаризация проведена, составлен план освобождения помещений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3994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№13 (10.02.2016 )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О РЕАЛИЗАЦИИ КОМПЛЕКСНОЙ ПРОГРАММЫ БЕЗОПАСНОСТИ </a:t>
            </a:r>
            <a:b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ЖИЗНЕДЕЯТЕЛЬНОСТИ УНИВЕРСИТЕТА</a:t>
            </a: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».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Докладчик –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проректор по АХР Л.А. Блощицын.</a:t>
            </a:r>
          </a:p>
        </p:txBody>
      </p:sp>
      <p:pic>
        <p:nvPicPr>
          <p:cNvPr id="39950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929188"/>
        </p:xfrm>
        <a:graphic>
          <a:graphicData uri="http://schemas.openxmlformats.org/drawingml/2006/table">
            <a:tbl>
              <a:tblPr/>
              <a:tblGrid>
                <a:gridCol w="6786563"/>
                <a:gridCol w="192881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1.Считать работу по курации регионов ЦФО в области педиатрии важной составляющей лечебной работы ППС педиатрического факультета.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2.Разработать и предоставить в лечебное управление план работы по курации регионов ЦФО в области педиатрии на 2016 год, продолжать данную работу согласно плану. Использовать дистанционные формы взаимодействия с регионами (проведение вебинаров, совещаний, консультации больных).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2016 года. Ответственный: декан педиатрического факультета Т.Л.Настаушева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3.Провести анализ историй болезни детей, умерших в 2015 году в регионах ЦФО от предотвратимых причин, и предоставить результаты аудита в лечебное управление, МЗ РФ.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декабрь 2016 года. Ответственный: декан педиатрического факультета Т.Л.Настаушева, члены рабочей группы по курации.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4.В регионах ЦФО организовать и провести научно- практические конференции по заболеваниям новорожденных, детей раннего и старшего возраста, имеющим значение в структуре младенческой и детской смертности. Первую конференцию организовать в г.Рязани в рамках научно-образовательного кластера «Восточно-Европейский».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2016 год. Ответственный: декан педиатрического факультета Т.Л.Настаушева, члены рабочей группы по курации.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В  работе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В  работе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В работе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63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№14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23.03.2016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smtClean="0">
                <a:latin typeface="Franklin Gothic Demi" pitchFamily="34" charset="0"/>
              </a:rPr>
              <a:t>О КУРАЦИИ МЕДИЦИНСКИХ ОРГАНИЗАЦИЙ ЦФО РФ В ЦЕЛЯХ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 СОВЕРШЕНСТВОВАНИЯ ОКАЗАНИЯ МЕДИЦИНСКОЙ ПОМОЩИ ДЕТЯМ,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НАПРАВЛЕННОЙ НА СНИЖЕНИЕ МЛАДЕНЧЕСКОЙ И ДЕТСКОЙ  СМЕРТНОСТИ</a:t>
            </a:r>
            <a:r>
              <a:rPr lang="ru-RU" sz="1600" b="1" smtClean="0">
                <a:latin typeface="Franklin Gothic Demi" pitchFamily="34" charset="0"/>
              </a:rPr>
              <a:t>» .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>Докладчик – декан педиатрического факультета ВГМУ им.НН.Бурденко,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профессор Т.Л. Настаушева.</a:t>
            </a:r>
          </a:p>
        </p:txBody>
      </p:sp>
      <p:pic>
        <p:nvPicPr>
          <p:cNvPr id="40973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5141913"/>
        </p:xfrm>
        <a:graphic>
          <a:graphicData uri="http://schemas.openxmlformats.org/drawingml/2006/table">
            <a:tbl>
              <a:tblPr/>
              <a:tblGrid>
                <a:gridCol w="6357938"/>
                <a:gridCol w="2357437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Совместно с Департаментом здравоохранения Воронежской области организовать и провести Рабочее совещание по итогам курации 2016 года субъектов ЦФО в области педиатрии.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декабрь 2016 года. Ответственный: декан педиатрического факультета Т.Л.Настаушева, члены рабочей группы по курации, главный педиатр Департамента здравоохранения Воронежской области М.М.Киньшина (по согласованию).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6.Учитывать работу по курации регионов ЦФО в области педиатрии сотрудниками ВГМУ им.Н.Н.Бурденко при аттестации ППС и определении стимулирующих выплат.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с апреля 2016 года по декабрь 2016 года. Ответственный: декан педиатрического факультета Т.Л.Настаушева, учебно-методическое управление.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7. Ежегодно проводить на базе ВГМУ им.Н.Н.Бурденко аккредитованную научно-практическую конференцию по вопросам снижения младенческой и детской смертности для врачей ЦФО.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Срок: 2016 год. Ответственный: проректор по ДПО А.В.Сущенко, Зав.каф.педиатрии ИДПО А.П.Швырев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8. Использовать диагностические и терапевтические возможности Детской клиники ВГМУ им.Н.Н.Бурденко, а также планирование целевого набора на педиатрический факультет при взаимодействии с регионами ЦФО. 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рок: с апреля 2016 года по декабрь 2016 года. Ответственный: декан педиатрического факультета Т.Л.Настаушева, главный врач Детской клиники ВГМУ В.И.Бородин, ответственный секретарь приемной комиссии.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В работе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В работе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В работе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 работе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64306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№14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23.03.2016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r>
              <a:rPr lang="ru-RU" sz="140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«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О КУРАЦИИ МЕДИЦИНСКИХ ОРГАНИЗАЦИЙ ЦФО РФ В ЦЕЛЯХ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 СОВЕРШЕНСТВОВАНИЯ ОКАЗАНИЯ МЕДИЦИНСКОЙ ПОМОЩИ ДЕТЯМ,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НАПРАВЛЕННОЙ НА СНИЖЕНИЕ МЛАДЕНЧЕСКОЙ И ДЕТСКОЙ  СМЕРТНОСТИ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» .</a:t>
            </a:r>
            <a:b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Докладчик – декан педиатрического факультета ВГМУ им.НН.Бурденко,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профессор Т.Л.Настаушева.</a:t>
            </a:r>
          </a:p>
        </p:txBody>
      </p:sp>
      <p:pic>
        <p:nvPicPr>
          <p:cNvPr id="41998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5000625"/>
        </p:xfrm>
        <a:graphic>
          <a:graphicData uri="http://schemas.openxmlformats.org/drawingml/2006/table">
            <a:tbl>
              <a:tblPr/>
              <a:tblGrid>
                <a:gridCol w="4572000"/>
                <a:gridCol w="42862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Деканам факультетов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, с целью более качественного отбора абитуриентов для направления на обучение по целевому набору  и областному заказу, а также усиления контроля за их успеваемостью и бытом: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ежегодно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информировать кафедры о формах обучения студентов;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дважды в год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(после каждой сессии) проводить мониторинг успеваемости студентов, обучающихся по целевому набору и областному заказу;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ежегодно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информировать руководителей территориальных органов здравоохранения и медицинских организаций об успеваемости направленных  ими на обучение студентов;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до 01.07.2016г.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разработать и внедрить механизм курации всех видов деятельности и быта студентов, обучающихся по целевому набору и областному заказу.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Списки студентов целевого набора и областного заказа представлены на кафедры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Результаты успеваемости данных категорий студентов будут заслушаны на заседании ученого совета факультета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завершению летней сессии информация об успеваемости студентов, обучающихся по целевому набору, будет направлена в соответствующие территориальные органы здравоохранения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№15 (06.04.2016 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РЕЗУЛЬТАТЫ ОБУЧЕНИЯ СТУДЕНТОВ ЛЕЧЕБНОГО ФАКУЛЬТЕТА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ПО ЦЕЛЕВОМУ ПРИЁМУ И ОБЛАСТНОМУ ЗАКАЗУ</a:t>
            </a:r>
            <a:r>
              <a:rPr lang="ru-RU" sz="1800" b="1" smtClean="0">
                <a:latin typeface="Franklin Gothic Demi" pitchFamily="34" charset="0"/>
              </a:rPr>
              <a:t>».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Докладчик –</a:t>
            </a:r>
            <a:r>
              <a:rPr lang="ru-RU" sz="1800" smtClean="0">
                <a:latin typeface="Franklin Gothic Demi" pitchFamily="34" charset="0"/>
              </a:rPr>
              <a:t>декан лечебного факультета Жданов А.И.</a:t>
            </a:r>
          </a:p>
        </p:txBody>
      </p:sp>
      <p:pic>
        <p:nvPicPr>
          <p:cNvPr id="43021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837113"/>
        </p:xfrm>
        <a:graphic>
          <a:graphicData uri="http://schemas.openxmlformats.org/drawingml/2006/table">
            <a:tbl>
              <a:tblPr/>
              <a:tblGrid>
                <a:gridCol w="4429125"/>
                <a:gridCol w="428625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Продолжить проведение циклов повышения квалификации по направлениям подготовки «Организация здравоохранения и общественное здоровье»,  «Экономика (менеджмент) здравоохранения» для руководителей и кадрового резерва медицинских организаций в Воронежской и Липецкой областях. Срок исполнения: постоянно. Ответственный: проректор по дополнительному профессиональному образованию А.В. Сущенко, руководитель центра подготовки руководящих кадров для здравоохранения В.П. Косолапов.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По согласованию с департаментом здравоохранения Воронежской области и «Ассоциацией медицинских работников Воронежской области» продолжить проведение обучающего цикла повышения квалификации для врачей медицинских организаций (36 академических часов) по теме «Урегулирование конфликтов между врачом и пациентом». Срок исполнения: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квартал 2016 г.  Ответственный: проректор по дополнительному профессиональному образованию А.В. Сущенко, руководитель центра подготовки руководящих кадров для здравоохранения В.П. Косолапов.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Разработано обращение в региональные органы управления здравоохранением Воронежской и Липецкой областей о возможности реализации циклов повышения квалификации по направлениям подготовки «Организация здравоохранения и общественное здоровье»,  «Экономика (менеджмент) здравоохранения» для руководителей и кадрового резерва медицинских организаций.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Разработана и утверждена дополнительная профессиональная образовательная программа повышения квалификации по теме «Урегулирование конфликтов между врачом и пациентом» (36 академических часов).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Проведено два обучающих цикла повышения квалификации для врачей медицинских организаций с 11.04.2016 по 16.04.2016, количество обученных - 28 специалистов; с 23.05.2016 по 28.05.2016, количество обученных – 7 специалистов.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Запланировано на октябрь 2016-2017 уч.г. проведение очередного цикла повышения квалификации для врачей медицинских организаций по вышеуказанной теме.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№16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23.03.2016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smtClean="0">
                <a:latin typeface="Franklin Gothic Demi" pitchFamily="34" charset="0"/>
              </a:rPr>
              <a:t>ИТОГИ И ПЕРСПЕКТИВЫ РАБОТЫ ЦЕНТРА ПОДГОТОВКИ РУКОВОДЯЩИХ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КАДРОВ ДЛЯ ЗДРАВООХРАНЕНИЯ</a:t>
            </a:r>
            <a:r>
              <a:rPr lang="ru-RU" sz="1600" b="1" smtClean="0">
                <a:latin typeface="Franklin Gothic Demi" pitchFamily="34" charset="0"/>
              </a:rPr>
              <a:t>» .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Докладчик – проректор по ДПО, профессор А.В. Сущенко</a:t>
            </a:r>
          </a:p>
        </p:txBody>
      </p:sp>
      <p:pic>
        <p:nvPicPr>
          <p:cNvPr id="44045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5180013"/>
        </p:xfrm>
        <a:graphic>
          <a:graphicData uri="http://schemas.openxmlformats.org/drawingml/2006/table">
            <a:tbl>
              <a:tblPr/>
              <a:tblGrid>
                <a:gridCol w="7072313"/>
                <a:gridCol w="1785937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30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1.Разработать и утвердить структуру центра аккредитации и сертификации специалистов, обеспечить взаимодействие центра с учебно-методическим, административно-хозяйственным, организационно – правовым управлением, управлением информационных технологий, ИДПО и Координационным советом Воронежской области по подготовке к аккредитации.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Енькова Е.В. Срок исполнения: декабрь 2015г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2.Разработать Положение о первичной аккредитации выпускников ВГМУ им. Н.Н.Бурденко, обеспечить информирование профессорско-преподавательского состава и студентов выпускных курсов о порядке её проведения.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Енькова Е.В., деканы факультетов, зав. кафедрами.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3.Разработать график работы в учебной виртуальной клиники (СТЦ) выпускников 2016 г. стоматологического и фармацевтического факультетов для отработки практических навыков, необходимых для первичной аккредитации специалистов и обеспечить его выполнение.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Отв.: Боев С.Н. Харитонов Д.Ю., Бережнова Т.А. Срок исполнения: декабрь 2015г.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4.Создать рабочую группу из представителей клинических кафедр ВГМУ (в том числе ИДПО) для анализа имеющейся базы тестовых заданий, используемой при государственной итоговой аттестации выпускников и сертификации специалистов с целью подготовки блока тестов и ситуационных задач для проведения первичной аккредитации выпускников стоматологического и фармацевтического факультетов и врачей других специальностей с 2017 года. О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тв. Енькова Е.В., деканы факультетов, директор ИДПО, зав.каф.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№3 </a:t>
            </a:r>
            <a:r>
              <a:rPr lang="ru-RU" sz="1600" smtClean="0">
                <a:latin typeface="Franklin Gothic Demi" pitchFamily="34" charset="0"/>
              </a:rPr>
              <a:t>(24.09.2013)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«ДОРОЖНАЯ КАРТА» ОРГАНИЗАЦИИ АККРЕДИТАЦИОННОГО </a:t>
            </a:r>
            <a:br>
              <a:rPr lang="ru-RU" sz="2000" b="1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ЦЕНТРА ВГМУ ИМ.Н.Н.БУРДЕНКО И УЧАСТИЕ КЛИНИЧЕСКИХ </a:t>
            </a:r>
            <a:br>
              <a:rPr lang="ru-RU" sz="2000" b="1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КАФЕДР В АККРЕДИТАЦИИ СПЕЦИАЛИСТОВ</a:t>
            </a:r>
            <a:r>
              <a:rPr lang="ru-RU" sz="1600" smtClean="0">
                <a:latin typeface="Franklin Gothic Demi" pitchFamily="34" charset="0"/>
              </a:rPr>
              <a:t>». 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Докладчик </a:t>
            </a:r>
            <a:r>
              <a:rPr lang="ru-RU" sz="1600" b="1" smtClean="0">
                <a:latin typeface="Franklin Gothic Demi" pitchFamily="34" charset="0"/>
              </a:rPr>
              <a:t>– проректор по ЛРСПЗ профессор Бурлачук В.Т</a:t>
            </a:r>
            <a:r>
              <a:rPr lang="ru-RU" sz="1600" b="1" smtClean="0"/>
              <a:t>.</a:t>
            </a:r>
            <a:r>
              <a:rPr lang="ru-RU" sz="1600" smtClean="0"/>
              <a:t> </a:t>
            </a:r>
            <a:endParaRPr lang="ru-RU" sz="1600" smtClean="0">
              <a:latin typeface="Franklin Gothic Demi" pitchFamily="34" charset="0"/>
            </a:endParaRPr>
          </a:p>
        </p:txBody>
      </p:sp>
      <p:pic>
        <p:nvPicPr>
          <p:cNvPr id="16397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4313" y="1500188"/>
          <a:ext cx="8715375" cy="4868862"/>
        </p:xfrm>
        <a:graphic>
          <a:graphicData uri="http://schemas.openxmlformats.org/drawingml/2006/table">
            <a:tbl>
              <a:tblPr/>
              <a:tblGrid>
                <a:gridCol w="5214937"/>
                <a:gridCol w="3500438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. На заседании Координационного совета ВГМУ и управления здравоохранения Липецкой области  рассмотреть вопрос проведения цикла повышения квалификации для врачей медицинских организаций (36 академических часов)  по теме «Урегулирование конфликтов между врачом и пациентом». Срок исполнения: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квартал 2016 г. Ответственный: проректор по дополнительному профессиональному образованию А.В. Сущенко, руководитель центра подготовки руководящих кадров для здравоохранения В.П. Косолапов.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Организовать проведение цикла повышения квалификации «Организация оказания платных медицинских услуг» (72 академических часа) для врачей отделений платных медицинских услуг медицинских организаций в Воронежской и Липецкой областях.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III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IV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квартал 2016 г. Ответственный: проректор по дополнительному профессиональному образованию А.В. Сущенко, руководитель центра подготовки руководящих кадров для здравоохранения В.П. Косолапов.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Разработано обращение в управление здравоохранением Воронежской и Липецкой областей о возможности проведения цикла повышения квалификации для врачей медицинских организаций (36 академических часов)  по теме «Урегулирование конфликтов между врачом и пациентом».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Разработана дополнительная профессиональная образовательная программа повышения квалификации «Организация оказания платных медицинских услуг» (72 академических часа) для врачей отделений платных медицинских услуг медицинских организаций в Воронежской и Липецкой областях.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6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№16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23.03.2016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r>
              <a:rPr lang="ru-RU" sz="140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«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ИТОГИ И ПЕРСПЕКТИВЫ РАБОТЫ ЦЕНТРА ПОДГОТОВКИ РУКОВОДЯЩИХ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КАДРОВ ДЛЯ ЗДРАВООХРАНЕНИЯ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» . </a:t>
            </a:r>
            <a:b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Докладчик – проректор по ДПО, профессор А.В. Сущенко</a:t>
            </a:r>
          </a:p>
        </p:txBody>
      </p:sp>
      <p:pic>
        <p:nvPicPr>
          <p:cNvPr id="45070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428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4313" y="1500188"/>
          <a:ext cx="8715375" cy="4929187"/>
        </p:xfrm>
        <a:graphic>
          <a:graphicData uri="http://schemas.openxmlformats.org/drawingml/2006/table">
            <a:tbl>
              <a:tblPr/>
              <a:tblGrid>
                <a:gridCol w="5214937"/>
                <a:gridCol w="3500438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  Рассмотреть с органами управления здравоохранением Воронежской, Липецкой, Тульской, Орловской, Тамбовской, Белгородской областей вопрос о тематике и сроках проведения обучающих циклов для руководителей и кадрового резерва медицинских организаций в рамках деятельности ЦПРКЗ. Срок исполнения: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IV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квартал 2016 г. Ответственный: проректор по дополнительному профессиональному образованию А.В. Сущенко, руководитель центра подготовки руководящих кадров для здравоохранения В.П. Косолапов.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7. Разработать программу магистратуры по специальности «Общественное здравоохранение» в рамках деятельности кафедры общественного здоровья, экономики и управления в здравоохранении ИДПО в составе ЦПРКЗ. Срок исполнения: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II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- Ш квартал 2016 г.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проректор по дополнительному профессиональному образованию А.В. Сущенко, зав. кафедрой общественного здоровья, экономики и управления в здравоохранении ИДПО, руководитель центра подготовки руководящих кадров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для здравоохранения, В.П. Косолапов.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Разработано обращение руководителям органов управления здравоохранением здравоохранения Воронежской и Липецкой областей о возможности проведения циклов обучающих циклов для руководителей и кадрового резерва медицинских организаций в рамках деятельности ЦПРКЗ.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Программа магистратуры по специальности «Общественное здравоохранение» разработана, представлена к утверждению на ученом совете ВГМУ им. Н.Н. Бурденко в июне 2016 г.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09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№16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23.03.2016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r>
              <a:rPr lang="ru-RU" sz="140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«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ИТОГИ И ПЕРСПЕКТИВЫ РАБОТЫ ЦЕНТРА ПОДГОТОВКИ РУКОВОДЯЩИХ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КАДРОВ ДЛЯ ЗДРАВООХРАНЕНИЯ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» . </a:t>
            </a:r>
            <a:b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Докладчик – проректор по ДПО, профессор А.В. Сущенко</a:t>
            </a:r>
          </a:p>
        </p:txBody>
      </p:sp>
      <p:pic>
        <p:nvPicPr>
          <p:cNvPr id="46094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428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858250" cy="5122863"/>
        </p:xfrm>
        <a:graphic>
          <a:graphicData uri="http://schemas.openxmlformats.org/drawingml/2006/table">
            <a:tbl>
              <a:tblPr/>
              <a:tblGrid>
                <a:gridCol w="5429250"/>
                <a:gridCol w="34290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2. С целью обеспечения комплексной безопасности жизнедеятельности университета сотрудникам деканата и представителям фирм-посредников проводить более жесткий, качественный  и дифференцированный отбор кандидатур для обучения на подготовительном отделении и 1 курсе. Срок исполнения: постоянно. Ответственные: Карпова А.В., Дикарев В.Н., Дауле Ш.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3. Для обеспечения соблюдения Приказов Министерства здравоохранения 302н и 384н в общежитии № 3 предусмотреть изолированный отсек для размещения вновь прибывших иностранных граждан. Срок исполнения: 25 августа 2016 г. Ответственные: Блощицын Л.А., Емец И.В.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4. Для улучшения качества подготовки иностранных граждан кафедрам университета обеспечить усиление контроля за их посещаемостью и успеваемостью (особенно за  студентами, обучающимися по государственной линии). Срок исполнения: постоянно. Ответственные: Карпова А.В., Раковская Ю.Н., зав.кафедрами и ответственные за работу с иностранными обучающимися.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5. Учебно-методическому управлению (УМУ) в рамках ближайшего  аудита провести мониторинг учебно-методического обеспечения программы «лечебное дело» с элементами английского языка  для кафедр 1-3 курсов. Срок исполнения: май-июнь 2016. Ответственные: зам. начальника УМУ доцент Блинова А.С.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стадии  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до 25 августа 2016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стадии 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Внутренний аудит проведен (23.05.16-03.06.2016) на кафедрах 6 кафедрах, обеспеченность составила 83% (не представлен материал кафедрой философии и гуманитарной подготовки)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>Ректорское совещание № 17 (</a:t>
            </a:r>
            <a:r>
              <a:rPr lang="ru-RU" sz="1800" smtClean="0">
                <a:latin typeface="Franklin Gothic Demi" pitchFamily="34" charset="0"/>
              </a:rPr>
              <a:t>11.05.2016</a:t>
            </a:r>
            <a:r>
              <a:rPr lang="ru-RU" sz="1800" b="1" smtClean="0">
                <a:latin typeface="Franklin Gothic Demi" pitchFamily="34" charset="0"/>
              </a:rPr>
              <a:t>  )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АКТУАЛЬНЫЕ ПРОБЛЕМЫ ПОДГОТОВКИ ОБУЧАЮЩИХСЯ В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МЕЖДУНАРОДНОМ ИНСТИТУТЕ МЕДИЦИНСКОГО ОБРАЗОВАНИЯ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И СОТРУДНИЧЕСТВА</a:t>
            </a:r>
            <a:r>
              <a:rPr lang="ru-RU" sz="1800" b="1" smtClean="0">
                <a:latin typeface="Franklin Gothic Demi" pitchFamily="34" charset="0"/>
              </a:rPr>
              <a:t>».  </a:t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Докладчик –</a:t>
            </a:r>
            <a:r>
              <a:rPr lang="ru-RU" sz="1800" smtClean="0">
                <a:latin typeface="Franklin Gothic Demi" pitchFamily="34" charset="0"/>
              </a:rPr>
              <a:t>директор МИМОС Карпова А.В. </a:t>
            </a:r>
          </a:p>
        </p:txBody>
      </p:sp>
      <p:pic>
        <p:nvPicPr>
          <p:cNvPr id="47117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428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652963"/>
        </p:xfrm>
        <a:graphic>
          <a:graphicData uri="http://schemas.openxmlformats.org/drawingml/2006/table">
            <a:tbl>
              <a:tblPr/>
              <a:tblGrid>
                <a:gridCol w="6357938"/>
                <a:gridCol w="235743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1.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Провести учебно-методический семинар по требованиям, предъявляемым к базам для проведения практики обучающихся по специальности «Фармация». Ответственный декан факультета Т.А. Бережнова, заведующие кафедрами.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Срок исполнения: ноябрь 2016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2 .Произвести коррекцию образовательной программы по специальности «Фармация» с учетом профессионального стандарта «Провизора» и итогов первичной аккредитации выпускников 2016 года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 декан факультета Т.А. Бережнова, заведующие кафедрами.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Срок исполнения: сентябрь 2016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3.Разработать на базе профессионального стандарта «Провизора» критерии оценки уровня освоения компетенции на этапах ее формирования.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 декан факультета Т.А. Бережнова, заведующие кафедрами.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Срок исполнения: февраль 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   В работе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    В работе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              В работе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9A0000"/>
          </a:solidFill>
        </p:spPr>
        <p:txBody>
          <a:bodyPr/>
          <a:lstStyle/>
          <a:p>
            <a:pPr eaLnBrk="1" hangingPunct="1"/>
            <a:r>
              <a:rPr lang="ru-RU" sz="2000" smtClean="0">
                <a:latin typeface="Franklin Gothic Demi" pitchFamily="34" charset="0"/>
              </a:rPr>
              <a:t>Ректорское совещание №18 </a:t>
            </a:r>
            <a:r>
              <a:rPr lang="ru-RU" sz="1600" smtClean="0">
                <a:latin typeface="Franklin Gothic Demi" pitchFamily="34" charset="0"/>
              </a:rPr>
              <a:t>(</a:t>
            </a:r>
            <a:r>
              <a:rPr lang="ru-RU" sz="1600" b="1" smtClean="0">
                <a:latin typeface="Franklin Gothic Demi" pitchFamily="34" charset="0"/>
              </a:rPr>
              <a:t>08.06.2016 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400" smtClean="0">
                <a:latin typeface="Franklin Gothic Demi" pitchFamily="34" charset="0"/>
              </a:rPr>
              <a:t> </a:t>
            </a:r>
            <a:r>
              <a:rPr lang="ru-RU" sz="1600" smtClean="0">
                <a:latin typeface="Franklin Gothic Demi" pitchFamily="34" charset="0"/>
              </a:rPr>
              <a:t/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2000" b="1" smtClean="0">
                <a:latin typeface="Franklin Gothic Demi" pitchFamily="34" charset="0"/>
              </a:rPr>
              <a:t>«</a:t>
            </a:r>
            <a:r>
              <a:rPr lang="ru-RU" sz="1600" b="1" smtClean="0">
                <a:latin typeface="Franklin Gothic Demi" pitchFamily="34" charset="0"/>
              </a:rPr>
              <a:t>ФОРМИРОВАНИЕ КЛЮЧЕВЫХ КОМПЕТЕНЦИЙ НА ЭТАПАХ ПРОВЕДЕНИЯ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b="1" smtClean="0">
                <a:latin typeface="Franklin Gothic Demi" pitchFamily="34" charset="0"/>
              </a:rPr>
              <a:t>ПРАКТИК У СТУДЕНТОВ- ФАРМАЦЕВТОВ(ПРОВИЗОРОВ</a:t>
            </a:r>
            <a:r>
              <a:rPr lang="ru-RU" sz="1600" smtClean="0">
                <a:latin typeface="Franklin Gothic Demi" pitchFamily="34" charset="0"/>
              </a:rPr>
              <a:t>)</a:t>
            </a:r>
            <a:r>
              <a:rPr lang="ru-RU" sz="1600" b="1" smtClean="0">
                <a:latin typeface="Franklin Gothic Demi" pitchFamily="34" charset="0"/>
              </a:rPr>
              <a:t>» . </a:t>
            </a:r>
            <a:br>
              <a:rPr lang="ru-RU" sz="1600" b="1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Докладчик  -  зав.каф. организации фармацевтического дела, клинической </a:t>
            </a:r>
            <a:br>
              <a:rPr lang="ru-RU" sz="1600" smtClean="0">
                <a:latin typeface="Franklin Gothic Demi" pitchFamily="34" charset="0"/>
              </a:rPr>
            </a:br>
            <a:r>
              <a:rPr lang="ru-RU" sz="1600" smtClean="0">
                <a:latin typeface="Franklin Gothic Demi" pitchFamily="34" charset="0"/>
              </a:rPr>
              <a:t>фармация и фармакогнозии  Г.И. Шведов </a:t>
            </a:r>
          </a:p>
        </p:txBody>
      </p:sp>
      <p:pic>
        <p:nvPicPr>
          <p:cNvPr id="48141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428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rgbClr val="9A0000"/>
          </a:solidFill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+mn-lt"/>
              </a:rPr>
              <a:t>Выполнение постановлений ректорских совещаний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65175"/>
          <a:ext cx="9144000" cy="59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622"/>
                <a:gridCol w="1316740"/>
                <a:gridCol w="1316740"/>
                <a:gridCol w="1463044"/>
                <a:gridCol w="1170436"/>
                <a:gridCol w="1097284"/>
                <a:gridCol w="1024136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Номер протокола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Кол-во пунктов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На постоянной основе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Выполнено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Не выполнено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</a:rPr>
                        <a:t>В работе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721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Морозов А.Н.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94012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0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err="1" smtClean="0">
                          <a:latin typeface="+mj-lt"/>
                        </a:rPr>
                        <a:t>Бурлачук</a:t>
                      </a:r>
                      <a:r>
                        <a:rPr lang="ru-RU" sz="1200" b="1" dirty="0" smtClean="0">
                          <a:latin typeface="+mj-lt"/>
                        </a:rPr>
                        <a:t> В.Т.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2316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err="1" smtClean="0">
                          <a:latin typeface="+mj-lt"/>
                        </a:rPr>
                        <a:t>Болотских</a:t>
                      </a:r>
                      <a:r>
                        <a:rPr lang="ru-RU" sz="1200" b="1" dirty="0" smtClean="0">
                          <a:latin typeface="+mj-lt"/>
                        </a:rPr>
                        <a:t>  В.И.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8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8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7662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8134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80044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8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30516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3864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30886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12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18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624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Черных А.В.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</a:tr>
              <a:tr h="3400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Блощицын Л.А.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</a:tr>
              <a:tr h="217318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</a:tr>
              <a:tr h="219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err="1" smtClean="0">
                          <a:latin typeface="+mj-lt"/>
                        </a:rPr>
                        <a:t>Будневский</a:t>
                      </a:r>
                      <a:r>
                        <a:rPr lang="ru-RU" sz="1200" b="1" dirty="0" smtClean="0">
                          <a:latin typeface="+mj-lt"/>
                        </a:rPr>
                        <a:t> А.В.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Сущенко А.В.</a:t>
                      </a: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16</a:t>
                      </a: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FFD347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Воронков И.С.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19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solidFill>
                      <a:srgbClr val="B4DE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sz="2000" smtClean="0"/>
              <a:t>Проект постановления итогового ректорского совещания от 29.06 2016г.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A130A-0160-4B59-820E-507587DB1F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L:\пресса\май2014\1.05.2014\DSC_0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5313" y="357188"/>
            <a:ext cx="9777413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71546"/>
          </a:xfrm>
          <a:solidFill>
            <a:srgbClr val="9A00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 !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85750" y="1928813"/>
          <a:ext cx="8715375" cy="4541837"/>
        </p:xfrm>
        <a:graphic>
          <a:graphicData uri="http://schemas.openxmlformats.org/drawingml/2006/table">
            <a:tbl>
              <a:tblPr/>
              <a:tblGrid>
                <a:gridCol w="6858000"/>
                <a:gridCol w="185737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5.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Создать рабочую группу из представителей клинических кафедр ВГМУ (в том числе ИДПО) для анализа имеющейся базы тестовых заданий, используемой при государственной итоговой аттестации выпускников и сертификации специалистов с целью подготовки блока тестов и ситуационных задач для проведения первичной аккредитации выпускников стоматологического и фармацевтического факультетов и врачей других специальностей с 2017 года.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  Ответственный: Енькова Е.В., деканы факультетов, директор ИДПО, зав.кафедрами.         Срок исполнения: январь 2016г.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 Обеспечить тесное взаимодействие центра сертификации и аккредитации ВГМУ им. Н.Н.Бурденко с Национальным центром аккредитации и рабочей группой Координационного совета Воронежской области по подготовке аккредитации.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Енькова Е.В. Срок исполнения: постоянно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7. Согласовать с Департаментом здравоохранения, Ассоциацией медицинских работников Воронежской области и утвердить составы аккредитационных комиссий по специальностям аккредитации.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Енькова Е.В., деканы факультетов, зав. кафедрами. Срок исполнения: декабрь 2015г.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№3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(24.09.2013)</a:t>
            </a:r>
            <a:r>
              <a:rPr lang="ru-RU" sz="140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«ДОРОЖНАЯ КАРТА» ОРГАНИЗАЦИИ АККРЕДИТАЦИОННОГО </a:t>
            </a:r>
            <a:b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ЦЕНТРА ВГМУ ИМ.Н.Н.БУРДЕНКО И УЧАСТИЕ КЛИНИЧЕСКИХ </a:t>
            </a:r>
            <a:b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КАФЕДР В АККРЕДИТАЦИИ СПЕЦИАЛИСТОВ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». 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Докладчик 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– проректор по ЛРСПЗ профессор Бурлачук В.Т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60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17422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8715375" cy="4802188"/>
        </p:xfrm>
        <a:graphic>
          <a:graphicData uri="http://schemas.openxmlformats.org/drawingml/2006/table">
            <a:tbl>
              <a:tblPr/>
              <a:tblGrid>
                <a:gridCol w="6858000"/>
                <a:gridCol w="185737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ПОСТАНОВИЛИ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ВЫПОЛНЕНИЕ </a:t>
                      </a: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66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8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Провести анализ оборудования симуляционных кабинетов в медицинских организациях г. Воронежа и рассмотреть алгоритмы их использования врачами для отработки практических навыков в процессе непрерывного профессионального развития.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Енькова Е.В., деканы факультетов, директор ИДПО, зав.кафедрами. Срок исполнения: декабрь 2015г.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9. Подготовить дополнительные помещения для организации работы центра сертификации и аккредитации, провести необходимые ремонтные работы.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проректор Блощицин Л.А. Срок исполнения: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квартал 2016г.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 10. Ежеквартально информировать ректорат о подготовке к аккредитации выпускников фармацевтического и стоматологического факультетов в 2016 году. </a:t>
                      </a: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Ответственный: Енькова Е.В  Срок исполнения:  декабрь 2015г.;     март 2016г.;     май 2016г.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44217" marR="442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4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571625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№3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(24.09.2013)</a:t>
            </a:r>
            <a:r>
              <a:rPr lang="ru-RU" sz="140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«ДОРОЖНАЯ КАРТА» ОРГАНИЗАЦИИ АККРЕДИТАЦИОННОГО </a:t>
            </a:r>
            <a:b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ЦЕНТРА ВГМУ ИМ.Н.Н.БУРДЕНКО И УЧАСТИЕ КЛИНИЧЕСКИХ </a:t>
            </a:r>
            <a:b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Franklin Gothic Demi" pitchFamily="34" charset="0"/>
              </a:rPr>
              <a:t>КАФЕДР В АККРЕДИТАЦИИ СПЕЦИАЛИСТОВ</a:t>
            </a: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».  </a:t>
            </a:r>
            <a:br>
              <a:rPr lang="ru-RU" sz="160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Demi" pitchFamily="34" charset="0"/>
              </a:rPr>
              <a:t>Докладчик </a:t>
            </a:r>
            <a:r>
              <a:rPr lang="ru-RU" sz="1600" b="1">
                <a:solidFill>
                  <a:schemeClr val="bg1"/>
                </a:solidFill>
                <a:latin typeface="Franklin Gothic Demi" pitchFamily="34" charset="0"/>
              </a:rPr>
              <a:t>– проректор по ЛРСПЗ профессор Бурлачук В.Т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60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18446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75" y="2000250"/>
          <a:ext cx="8715375" cy="4357688"/>
        </p:xfrm>
        <a:graphic>
          <a:graphicData uri="http://schemas.openxmlformats.org/drawingml/2006/table">
            <a:tbl>
              <a:tblPr/>
              <a:tblGrid>
                <a:gridCol w="581025"/>
                <a:gridCol w="3205163"/>
                <a:gridCol w="492918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ПОСТАНОВИЛИ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Отметка о выполнении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375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Провести анализ компетенций и трудовых функций специалистов медико-профилактического профиля и актуализировать учебные планы и программы дисциплин специалитета в соответствии с задачами будущей профессиональной деятельности выпускника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 анализ компетенций ФГОС-3. На основании компетентностного подхода были актуализированы рабочие программы дисциплин специалитета, преподаваемых на кафедрах эпидемиологии и гигиенических дисциплин.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Данная работа продолжается. Направлены предложения к перечню компетенций в соответствии с профессиональным стандартом «Специалист в области медико-профилактического дела» (приказ Минтруда Росси от 25.06.2015) в адрес Роспотребнадзора с Федеральным учебно-методическим объединением по специальности «Медико-профилактическое дело» ГБОУ ВПО «Северо-Западный государственный медицинский университет им. И.И. Мечникова» (письмо №01/4995-16-27 от 21.04.2016)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947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78593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№4 (07.10.2015)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«ОРГАНИЗАЦИЯ ПРАКТИЧЕСКОЙ ПОДГОТОВКИ ОБУЧАЮЩИХСЯ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ПО СПЕЦИАЛЬНОСТИ «МЕДИКО-ПРОФИЛАКТИЧЕСКОЕ ДЕЛО» НА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ВЫПУСКАЮЩИХ КАФЕДРАХ ФАКУЛЬТЕТА С УЧЕТОМ ИНТЕРЕСОВ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РАБОТОДАТЕЛЕЙ».  Докладчики– 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зав.каф. эпидемиологии 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Мамчик Н. П.,  и.о. зав.каф. гигиенических дисциплин Платунин А. В. </a:t>
            </a:r>
          </a:p>
        </p:txBody>
      </p:sp>
      <p:pic>
        <p:nvPicPr>
          <p:cNvPr id="19473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75" y="1857375"/>
          <a:ext cx="9001125" cy="4970463"/>
        </p:xfrm>
        <a:graphic>
          <a:graphicData uri="http://schemas.openxmlformats.org/drawingml/2006/table">
            <a:tbl>
              <a:tblPr/>
              <a:tblGrid>
                <a:gridCol w="600075"/>
                <a:gridCol w="2614613"/>
                <a:gridCol w="5786437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ПОСТАНОВИЛИ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Отметка о выполнении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434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Подготовить предложения по обеспечению непрерывности программ профессионального образования специалистов медико-профилактического профиля и разработать примерные программы высшего образования - подготовки кадров высшей квалификации по программам ординатуры по направлению 32.00.00 «Науки о здоровье и профилактическая медицина», основанные на модульном принципе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Предложения по обеспечению непрерывности программ профессионального образования специалистов медико-профилактического профиля и по примерным программам высшего образования - подготовки кадров высшей квалификации (ординатура), основанные на модульном принципе были внесены еще в 2014-2015 учебном году: подготовлены экспертные заключения по проектам примерных основных профессиональных образовательных программ высшего образования – программы ординатуры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специальности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32.08.01  гигиена детей и подростков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32.08.02  гигиена питания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32.08.03  гигиена труда                                                                                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32.08.03  гигиена труда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32.08.04 гигиеническое     воспитание                                                                           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32.08.09 радиационная гигиена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(кафедрой гигиенических дисциплин)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32.08.08. «Паразитология»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(кафедрой эпидемиологии)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Зав. кафедрой принимал участие в разработке примерных программ, в том числе по медико-профилактическому делу, которые направлены на утверждение председателю УМК  по эпидемиологии Н.И. Брико.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151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78593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№4 (07.10.2015)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«ОРГАНИЗАЦИЯ ПРАКТИЧЕСКОЙ ПОДГОТОВКИ ОБУЧАЮЩИХСЯ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ПО СПЕЦИАЛЬНОСТИ «МЕДИКО-ПРОФИЛАКТИЧЕСКОЕ ДЕЛО» НА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ВЫПУСКАЮЩИХ КАФЕДРАХ ФАКУЛЬТЕТА С УЧЕТОМ ИНТЕРЕСОВ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РАБОТОДАТЕЛЕЙ».  Докладчики– 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зав.каф. эпидемиологии 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Мамчик Н. П.,  и.о. зав.каф. гигиенических дисциплин Платунин А. В. </a:t>
            </a:r>
          </a:p>
        </p:txBody>
      </p:sp>
      <p:pic>
        <p:nvPicPr>
          <p:cNvPr id="21521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313" y="2000250"/>
          <a:ext cx="8786812" cy="4664075"/>
        </p:xfrm>
        <a:graphic>
          <a:graphicData uri="http://schemas.openxmlformats.org/drawingml/2006/table">
            <a:tbl>
              <a:tblPr/>
              <a:tblGrid>
                <a:gridCol w="585787"/>
                <a:gridCol w="2628900"/>
                <a:gridCol w="55721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ПОСТАНОВИЛИ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Отметка о выполнении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371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Подготовить проект примерной программы практики, ориентированной на использование различных форм и методов практической подготовки обучающихся на базах организаций Роспотребнадзора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Подготовлены рабочие программы летних производственных практик для студентов МПФ 3 и 5 курсов в соответствии с требованиями ФГОС-3 (компетентностный подход) и Положением об организации и проведении практики студентов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Воронежского государственного медицинского университета имени Н.Н. Бурденко, утв. приказом ректора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№610 от 31.08.2015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Программы одобрены на заседании цикловой методической комиссии по координации преподавания специальности «Медико-профилактическое дело» ГБОУ ВПО ВГМУ им. Н.Н. Бурденко 16.09.2015г,  протокол №1.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Направлены предложения к структуре организации летней производственной практики по проекту «Новый ФГОС» в адрес Роспотребнадзора с Федеральным учебно-методическим объединением по специальности «Медико-профилактическое дело» ГБОУ ВПО «Северо-Западный государственный медицинский университет им. И.И. Мечникова» (письмо №01/5680-16-27 от 11.05.2016).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254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78593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№4 (07.10.2015)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«ОРГАНИЗАЦИЯ ПРАКТИЧЕСКОЙ ПОДГОТОВКИ ОБУЧАЮЩИХСЯ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ПО СПЕЦИАЛЬНОСТИ «МЕДИКО-ПРОФИЛАКТИЧЕСКОЕ ДЕЛО» НА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ВЫПУСКАЮЩИХ КАФЕДРАХ ФАКУЛЬТЕТА С УЧЕТОМ ИНТЕРЕСОВ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РАБОТОДАТЕЛЕЙ».  Докладчики– 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зав.каф. эпидемиологии 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Мамчик Н. П.,  и.о. зав.каф. гигиенических дисциплин Платунин А. В. </a:t>
            </a:r>
          </a:p>
        </p:txBody>
      </p:sp>
      <p:pic>
        <p:nvPicPr>
          <p:cNvPr id="22545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75" y="1928813"/>
          <a:ext cx="8858250" cy="4756150"/>
        </p:xfrm>
        <a:graphic>
          <a:graphicData uri="http://schemas.openxmlformats.org/drawingml/2006/table">
            <a:tbl>
              <a:tblPr/>
              <a:tblGrid>
                <a:gridCol w="538163"/>
                <a:gridCol w="2247900"/>
                <a:gridCol w="607218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ПОСТАНОВИЛИ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Отметка о выполнении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323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Разработать новые подходы к технологии образовательного процесса с использованием дистанционных технологий, кейс-технологий, портфолио, симуляционных технологий по медико-профилактическим дисциплинам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 подготовке обучающихся лекционный курс сопровождается обширным наглядно-иллюстративным материалом, демонстрируемым  с помощью современного мультимедийного оборудования.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цикловых практических занятиях активно используются методы моделирования, игровые элементы, технологии «мозгового штурма», «критического мышления», разработаны методические указания и пособия.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Для более качественного закрепления теоретических знаний  используются «мастер–классы», проводимые специалистами аккредитованного испытательного лабораторного центра ФБУЗ «Центр гигиены и эпидемиологии в Воронежской области» – наглядно демонстрируются методики проведения лабораторных и инструментальных исследований, особенности работы с различным оборудованием в лабораториях гигиены питания, коммунальной гигиены, контроля воздушной среды, физфакторов, профилактической токсикологии и радиационной гигиены.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согласованию и заключенным  договорам имеется возможность демонстрации алгоритмов санитарно-эпидемиологического обследования объектов с последующим написанием учебных актов (ООО «РВК-Воронеж», ОО «Каскад» (полигон ТБО), Нововоронежская АЭС, МДОУ г. Воронежа, СОК ГБОУ ВПО ВГМУ им. Н.Н. Бурденко и др.)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Активно используются инновационные ресурсы и базы знаний, электронные мультимедийные учебники и учебные пособия; проблемно-ориентированный междисциплинарный подход к изучению наук и активные методы обучения, «контекстного обучения» и «обучения на основе опыта».  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356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78593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Ректорское совещание №4 (07.10.2015) 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«ОРГАНИЗАЦИЯ ПРАКТИЧЕСКОЙ ПОДГОТОВКИ ОБУЧАЮЩИХСЯ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ПО СПЕЦИАЛЬНОСТИ «МЕДИКО-ПРОФИЛАКТИЧЕСКОЕ ДЕЛО» НА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ВЫПУСКАЮЩИХ КАФЕДРАХ ФАКУЛЬТЕТА С УЧЕТОМ ИНТЕРЕСОВ </a:t>
            </a:r>
            <a:br>
              <a:rPr lang="ru-RU" b="1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 b="1">
                <a:solidFill>
                  <a:schemeClr val="bg1"/>
                </a:solidFill>
                <a:latin typeface="Franklin Gothic Demi" pitchFamily="34" charset="0"/>
              </a:rPr>
              <a:t>РАБОТОДАТЕЛЕЙ».  Докладчики– </a:t>
            </a: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зав.каф. эпидемиологии 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Мамчик Н. П.,  и.о. зав.каф. гигиенических дисциплин Платунин А. В. </a:t>
            </a:r>
          </a:p>
        </p:txBody>
      </p:sp>
      <p:pic>
        <p:nvPicPr>
          <p:cNvPr id="23569" name="Picture 2" descr="http://www.vrngmu.ru/upload/medialibrary/618/618fb0347ea96a31aaa0193ef6d18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dless_tide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endless_tides</Template>
  <TotalTime>4538</TotalTime>
  <Words>5650</Words>
  <Application>Microsoft Office PowerPoint</Application>
  <PresentationFormat>On-screen Show (4:3)</PresentationFormat>
  <Paragraphs>731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Franklin Gothic Demi</vt:lpstr>
      <vt:lpstr>Calibri</vt:lpstr>
      <vt:lpstr>endless_tides</vt:lpstr>
      <vt:lpstr>Слайд 1</vt:lpstr>
      <vt:lpstr>Ректорское совещание №2 (09.09.2015)  «РОЛЬ МУЗЙНОГО КОМПЛЕКСА ВГМУ ИМ. Н.Н. БУРДЕНКО В ДУХОВНО-НРАВСТВЕННОМ И ПРОФЕССИОНАЛЬНОМ РАЗВИТИИ СТУДЕНТОВ»   Докладчик – С.В.Маркова</vt:lpstr>
      <vt:lpstr>Ректорское совещание №3 (24.09.2013)  «ДОРОЖНАЯ КАРТА» ОРГАНИЗАЦИИ АККРЕДИТАЦИОННОГО  ЦЕНТРА ВГМУ ИМ.Н.Н.БУРДЕНКО И УЧАСТИЕ КЛИНИЧЕСКИХ  КАФЕДР В АККРЕДИТАЦИИ СПЕЦИАЛИСТОВ».   Докладчик – проректор по ЛРСПЗ профессор Бурлачук В.Т.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Ректорское совещание №5 (24.09.2013)  «АНАЛИЗ ДЕЯТЕЛЬНОСТИ КАФЕДРАЛЬНЫХ  КОЛЛЕКТИВОВ  ВГМУ ИМ. Н.Н.БУРДЕНКО ПО ВЫПОЛНЕНИЮ ПОКАЗАТЕЛЕЙ  МЕЖДУНАРОДНОЙ ДЕЯТЕЛЬНОСТИ».   Докладчик – начальник отдела международных связей Л.Г.Жученко</vt:lpstr>
      <vt:lpstr>Ректорское совещание №6 (11.11.2015)   «РЕЗУЛЬТАТЫ ВЫПОЛНЕНИЯ ГОСУДАРСТВЕННОГО ЗАДАНИЯ  ЗА 9 МЕСЯЦЕВ 2015 ГОДА ПО ПОКАЗАТЕЛЯМ ОБРАЗОВАТЕЛЬНОЙ  ДЕЯТЕЛЬНОСТИ».  Докладчик – заместитель начальника учебно- методического управления А.С. Блинова. </vt:lpstr>
      <vt:lpstr>Слайд 14</vt:lpstr>
      <vt:lpstr>Ректорское совещание №7 (25.11.2015 )   «МЕРОПРИЯТИЯ УНИВЕРСИТЕТА ПО ГРАЖДАНСКОЙ ОБОРОНЕ  И МОБИЛИЗАЦИИ ПРИ ПЕРЕВОДЕ С МИРНОГО НА ВОЕННОЕ  ВРЕМЯ».  Докладчик –начальник отдела ГО и ВУ Ю.Г.Дорофеев</vt:lpstr>
      <vt:lpstr>Ректорское совещание №7 (25.11.2015 )   «МЕРОПРИЯТИЯ УНИВЕРСИТЕТА ПО ГРАЖДАНСКОЙ ОБОРОНЕ  И МОБИЛИЗАЦИИ ПРИ ПЕРЕВОДЕ С МИРНОГО НА ВОЕННОЕ  ВРЕМЯ».  Докладчик –начальник отдела ГО и ВУ Ю.Г.Дорофеев</vt:lpstr>
      <vt:lpstr>Ректорское совещание №8 (09.12.2015 )  «ИТОГИ РАБОТЫ КОМИССИИ ПО ДОПУСКУ К ОСУЩЕСТВЛЕНИЮ  МЕДИЦИНСКОЙ ИЛИ ФАРМАЦЕВТИЧЕСКОЙ ДЕЯТЕЛЬНОСТИ НА  ДОЛЖНОСТЯХ СРЕДНЕГО МЕДИЦИНСКОГО ИЛИ СРЕДНЕГО  ФАРМАЦЕВТИЧЕСКОГО ПЕРСОНАЛА».  Докладчик – доцент А.В. Крючкова.</vt:lpstr>
      <vt:lpstr>Ректорское совещание №9 (23.12.2015 )   «ДОПОЛНИТЕЛЬНЫЕ ПЛАТНЫЕ ОБРАЗОВАТЕЛЬНЫЕ УСЛУГИ: ПРАВОВЫЕ ОСНОВЫ, ОРГАНИЗАЦИЯ ВНУТРЕННЕГО КОНТРОЛЯ, КОНФЛИКТ ИНТЕРЕСОВ ПЕДАГОГИЧЕСКОГО РАБОТНИКА ПРИ ОКАЗАНИИ ПЛАТНЫХ ОБРАЗОВАТЕЛЬНЫХ УСЛУГ».   Докладчик –начальник ОПУ Гришина Л.А.</vt:lpstr>
      <vt:lpstr>Ректорское совещание №9 (23.12.2015 )   «ДОПОЛНИТЕЛЬНЫЕ ПЛАТНЫЕ ОБРАЗОВАТЕЛЬНЫЕ УСЛУГИ: ПРАВОВЫЕ ОСНОВЫ, ОРГАНИЗАЦИЯ ВНУТРЕННЕГО КОНТРОЛЯ, КОНФЛИКТ ИНТЕРЕСОВ ПЕДАГОГИЧЕСКОГО РАБОТНИКА ПРИ ОКАЗАНИИ ПЛАТНЫХ ОБРАЗОВАТЕЛЬНЫХ УСЛУГ».   Докладчик –начальник ОПУ Гришина Л.А.</vt:lpstr>
      <vt:lpstr>Ректорское совещание №10 (20.01.2016 )  «ВЗАИМОДЕЙСТВИЕ ВУЗОВ КАК ЭФФЕКТИВНАЯ ОБРАЗОВАТЕЛЬНАЯ  ТЕХНОЛОГИЯ, ОРИЕНТИРОВАННАЯ НА ПРОФЕССИОНАЛЬНО-ПРАКТИЧЕСКУЮ  ПОДГОТОВКУ ОБУЧАЮЩИХСЯ (НА ПРИМЕРЕ СТОМАТОЛОГИЧЕСКОГО ФАКУЛЬТЕТА ».   Докладчик – декан стоматологического факультета Д.Ю. Харитонов.</vt:lpstr>
      <vt:lpstr>Ректорское совещание №11 (10.02.2016 )   «ОТЧЕТ ОБ ИТОГАХ РАБОТЫ ЕДИНОЙ КОМИССИИ ПО ОСУЩЕСТВЛЕНИЮ  ЗАКУПОК В 2015 ГОДУ».   Докладчик –начальник ОПУ Гришина Л.А.</vt:lpstr>
      <vt:lpstr>Ректорское совещание №12 (24.02.2016 )  «О НАУЧНО-ИССЛЕДОВАТЕЛЬСКОЙ РАБОТЕ КАФЕДР, УЧАСТВУЮЩИХ В  РЕАЛИЗАЦИИ НАУЧНЫХ ПЛАТФОРМ, НА ПРИМЕРЕ  ПЛАТФОРМЫ  «РЕПРОДУКТИВНОЕ ЗДОРОВЬЕ» .  Докладчик – проректор по НИД профессор А.В.Будневский.</vt:lpstr>
      <vt:lpstr>Ректорское совещание №12 (24.02.2016 )  «О НАУЧНО-ИССЛЕДОВАТЕЛЬСКОЙ РАБОТЕ КАФЕДР, УЧАСТВУЮЩИХ В  РЕАЛИЗАЦИИ НАУЧНЫХ ПЛАТФОРМ, НА ПРИМЕРЕ  ПЛАТФОРМЫ  «РЕПРОДУКТИВНОЕ ЗДОРОВЬЕ» .  Докладчик – проректор по НИД профессор А.В.Будневский.</vt:lpstr>
      <vt:lpstr>Ректорское совещание №13 (10.02.2016 )   «О РЕАЛИЗАЦИИ КОМПЛЕКСНОЙ ПРОГРАММЫ БЕЗОПАСНОСТИ  ЖИЗНЕДЕЯТЕЛЬНОСТИ УНИВЕРСИТЕТА».   Докладчик –проректор по АХР Л.А. Блощицын.</vt:lpstr>
      <vt:lpstr>Слайд 25</vt:lpstr>
      <vt:lpstr>Ректорское совещание №14 (23.03.2016 )  «О КУРАЦИИ МЕДИЦИНСКИХ ОРГАНИЗАЦИЙ ЦФО РФ В ЦЕЛЯХ  СОВЕРШЕНСТВОВАНИЯ ОКАЗАНИЯ МЕДИЦИНСКОЙ ПОМОЩИ ДЕТЯМ,  НАПРАВЛЕННОЙ НА СНИЖЕНИЕ МЛАДЕНЧЕСКОЙ И ДЕТСКОЙ  СМЕРТНОСТИ» .  Докладчик – декан педиатрического факультета ВГМУ им.НН.Бурденко,  профессор Т.Л. Настаушева.</vt:lpstr>
      <vt:lpstr>Слайд 27</vt:lpstr>
      <vt:lpstr>Ректорское совещание №15 (06.04.2016  )   «РЕЗУЛЬТАТЫ ОБУЧЕНИЯ СТУДЕНТОВ ЛЕЧЕБНОГО ФАКУЛЬТЕТА  ПО ЦЕЛЕВОМУ ПРИЁМУ И ОБЛАСТНОМУ ЗАКАЗУ».   Докладчик –декан лечебного факультета Жданов А.И.</vt:lpstr>
      <vt:lpstr>Ректорское совещание №16 (23.03.2016 )  «ИТОГИ И ПЕРСПЕКТИВЫ РАБОТЫ ЦЕНТРА ПОДГОТОВКИ РУКОВОДЯЩИХ  КАДРОВ ДЛЯ ЗДРАВООХРАНЕНИЯ» .  Докладчик – проректор по ДПО, профессор А.В. Сущенко</vt:lpstr>
      <vt:lpstr>Слайд 30</vt:lpstr>
      <vt:lpstr>Слайд 31</vt:lpstr>
      <vt:lpstr>Ректорское совещание № 17 (11.05.2016  )   «АКТУАЛЬНЫЕ ПРОБЛЕМЫ ПОДГОТОВКИ ОБУЧАЮЩИХСЯ В  МЕЖДУНАРОДНОМ ИНСТИТУТЕ МЕДИЦИНСКОГО ОБРАЗОВАНИЯ И СОТРУДНИЧЕСТВА».   Докладчик –директор МИМОС Карпова А.В. </vt:lpstr>
      <vt:lpstr>Ректорское совещание №18 (08.06.2016 )  «ФОРМИРОВАНИЕ КЛЮЧЕВЫХ КОМПЕТЕНЦИЙ НА ЭТАПАХ ПРОВЕДЕНИЯ  ПРАКТИК У СТУДЕНТОВ- ФАРМАЦЕВТОВ(ПРОВИЗОРОВ)» .  Докладчик  -  зав.каф. организации фармацевтического дела, клинической  фармация и фармакогнозии  Г.И. Шведов </vt:lpstr>
      <vt:lpstr>Выполнение постановлений ректорских совещаний</vt:lpstr>
      <vt:lpstr>Проект постановления итогового ректорского совещания от 29.06 2016г. </vt:lpstr>
      <vt:lpstr>Слайд 36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Endless Tides</dc:title>
  <dc:creator>Admin</dc:creator>
  <cp:lastModifiedBy>Татьяна</cp:lastModifiedBy>
  <cp:revision>297</cp:revision>
  <dcterms:created xsi:type="dcterms:W3CDTF">2012-05-10T07:36:56Z</dcterms:created>
  <dcterms:modified xsi:type="dcterms:W3CDTF">2016-07-06T12:42:40Z</dcterms:modified>
</cp:coreProperties>
</file>